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</p:sldIdLst>
  <p:sldSz cx="12192000" cy="6858000"/>
  <p:notesSz cx="6858000" cy="9144000"/>
  <p:embeddedFontLst>
    <p:embeddedFont>
      <p:font typeface="Poppins ExtraBold" panose="020B0604020202020204" charset="0"/>
      <p:bold r:id="rId43"/>
      <p:boldItalic r:id="rId44"/>
    </p:embeddedFont>
    <p:embeddedFont>
      <p:font typeface="Calibri" panose="020F0502020204030204" pitchFamily="34" charset="0"/>
      <p:regular r:id="rId45"/>
      <p:bold r:id="rId46"/>
      <p:italic r:id="rId47"/>
      <p:boldItalic r:id="rId48"/>
    </p:embeddedFont>
    <p:embeddedFont>
      <p:font typeface="Poppins" panose="020B0604020202020204" charset="0"/>
      <p:regular r:id="rId49"/>
      <p:bold r:id="rId50"/>
      <p:italic r:id="rId51"/>
      <p:boldItalic r:id="rId52"/>
    </p:embeddedFont>
    <p:embeddedFont>
      <p:font typeface="Verdana" panose="020B0604030504040204" pitchFamily="34" charset="0"/>
      <p:regular r:id="rId53"/>
      <p:bold r:id="rId54"/>
      <p:italic r:id="rId55"/>
      <p:boldItalic r:id="rId5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57" roundtripDataSignature="AMtx7migNIia2OuZA4CLGxbdo4D9ZSYwu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3" d="100"/>
          <a:sy n="63" d="100"/>
        </p:scale>
        <p:origin x="780" y="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font" Target="fonts/font5.fntdata"/><Relationship Id="rId50" Type="http://schemas.openxmlformats.org/officeDocument/2006/relationships/font" Target="fonts/font8.fntdata"/><Relationship Id="rId55" Type="http://schemas.openxmlformats.org/officeDocument/2006/relationships/font" Target="fonts/font13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3.fntdata"/><Relationship Id="rId53" Type="http://schemas.openxmlformats.org/officeDocument/2006/relationships/font" Target="fonts/font11.fntdata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1.fntdata"/><Relationship Id="rId48" Type="http://schemas.openxmlformats.org/officeDocument/2006/relationships/font" Target="fonts/font6.fntdata"/><Relationship Id="rId56" Type="http://schemas.openxmlformats.org/officeDocument/2006/relationships/font" Target="fonts/font14.fntdata"/><Relationship Id="rId8" Type="http://schemas.openxmlformats.org/officeDocument/2006/relationships/slide" Target="slides/slide7.xml"/><Relationship Id="rId51" Type="http://schemas.openxmlformats.org/officeDocument/2006/relationships/font" Target="fonts/font9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4.fntdata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7.fntdata"/><Relationship Id="rId57" Type="http://customschemas.google.com/relationships/presentationmetadata" Target="meta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2.fntdata"/><Relationship Id="rId52" Type="http://schemas.openxmlformats.org/officeDocument/2006/relationships/font" Target="fonts/font10.fntdata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216000" y="812520"/>
            <a:ext cx="7127280" cy="400896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" name="Google Shape;6;n"/>
          <p:cNvSpPr txBox="1">
            <a:spLocks noGrp="1"/>
          </p:cNvSpPr>
          <p:nvPr>
            <p:ph type="dt" idx="10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  <a:defRPr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  <a:defRPr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‹Nº›</a:t>
            </a:fld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3225" cy="30845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7" name="Google Shape;17;p1:notes"/>
          <p:cNvSpPr txBox="1">
            <a:spLocks noGrp="1"/>
          </p:cNvSpPr>
          <p:nvPr>
            <p:ph type="body" idx="1"/>
          </p:nvPr>
        </p:nvSpPr>
        <p:spPr>
          <a:xfrm>
            <a:off x="685800" y="4400640"/>
            <a:ext cx="5483880" cy="3597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800" b="0" u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8;p1:notes"/>
          <p:cNvSpPr txBox="1">
            <a:spLocks noGrp="1"/>
          </p:cNvSpPr>
          <p:nvPr>
            <p:ph type="sldNum" idx="12"/>
          </p:nvPr>
        </p:nvSpPr>
        <p:spPr>
          <a:xfrm>
            <a:off x="3884760" y="8685360"/>
            <a:ext cx="2969280" cy="456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1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sz="12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37c5f9335bb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9" name="Google Shape;119;g37c5f9335bb_0_97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0" name="Google Shape;120;g37c5f9335bb_0_97:notes"/>
          <p:cNvSpPr txBox="1">
            <a:spLocks noGrp="1"/>
          </p:cNvSpPr>
          <p:nvPr>
            <p:ph type="sldNum" idx="12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7c5f9335bb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7" name="Google Shape;127;g37c5f9335bb_0_104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8" name="Google Shape;128;g37c5f9335bb_0_104:notes"/>
          <p:cNvSpPr txBox="1">
            <a:spLocks noGrp="1"/>
          </p:cNvSpPr>
          <p:nvPr>
            <p:ph type="sldNum" idx="12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80aea8c8f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38" name="Google Shape;138;g380aea8c8f7_0_0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9" name="Google Shape;139;g380aea8c8f7_0_0:notes"/>
          <p:cNvSpPr txBox="1">
            <a:spLocks noGrp="1"/>
          </p:cNvSpPr>
          <p:nvPr>
            <p:ph type="sldNum" idx="12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7c5f9335bb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6" name="Google Shape;146;g37c5f9335bb_0_113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7" name="Google Shape;147;g37c5f9335bb_0_113:notes"/>
          <p:cNvSpPr txBox="1">
            <a:spLocks noGrp="1"/>
          </p:cNvSpPr>
          <p:nvPr>
            <p:ph type="sldNum" idx="12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7c5f9335bb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8" name="Google Shape;158;g37c5f9335bb_0_125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9" name="Google Shape;159;g37c5f9335bb_0_125:notes"/>
          <p:cNvSpPr txBox="1">
            <a:spLocks noGrp="1"/>
          </p:cNvSpPr>
          <p:nvPr>
            <p:ph type="sldNum" idx="12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37c5f9335bb_0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68" name="Google Shape;168;g37c5f9335bb_0_135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9" name="Google Shape;169;g37c5f9335bb_0_135:notes"/>
          <p:cNvSpPr txBox="1">
            <a:spLocks noGrp="1"/>
          </p:cNvSpPr>
          <p:nvPr>
            <p:ph type="sldNum" idx="12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37c5f9335bb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3" name="Google Shape;183;g37c5f9335bb_0_168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4" name="Google Shape;184;g37c5f9335bb_0_168:notes"/>
          <p:cNvSpPr txBox="1">
            <a:spLocks noGrp="1"/>
          </p:cNvSpPr>
          <p:nvPr>
            <p:ph type="sldNum" idx="12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38926cd3b8a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95" name="Google Shape;195;g38926cd3b8a_0_60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6" name="Google Shape;196;g38926cd3b8a_0_60:notes"/>
          <p:cNvSpPr txBox="1">
            <a:spLocks noGrp="1"/>
          </p:cNvSpPr>
          <p:nvPr>
            <p:ph type="sldNum" idx="12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8926cd3b8a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05" name="Google Shape;205;g38926cd3b8a_0_33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6" name="Google Shape;206;g38926cd3b8a_0_33:notes"/>
          <p:cNvSpPr txBox="1">
            <a:spLocks noGrp="1"/>
          </p:cNvSpPr>
          <p:nvPr>
            <p:ph type="sldNum" idx="12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37c5f9335bb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14" name="Google Shape;214;g37c5f9335bb_0_177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5" name="Google Shape;215;g37c5f9335bb_0_177:notes"/>
          <p:cNvSpPr txBox="1">
            <a:spLocks noGrp="1"/>
          </p:cNvSpPr>
          <p:nvPr>
            <p:ph type="sldNum" idx="12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g37c5f9335bb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5" name="Google Shape;25;g37c5f9335bb_0_4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" name="Google Shape;26;g37c5f9335bb_0_4:notes"/>
          <p:cNvSpPr txBox="1">
            <a:spLocks noGrp="1"/>
          </p:cNvSpPr>
          <p:nvPr>
            <p:ph type="sldNum" idx="12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38169d08c3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7" name="Google Shape;227;g38169d08c3e_0_0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8" name="Google Shape;228;g38169d08c3e_0_0:notes"/>
          <p:cNvSpPr txBox="1">
            <a:spLocks noGrp="1"/>
          </p:cNvSpPr>
          <p:nvPr>
            <p:ph type="sldNum" idx="12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381643d5b26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37" name="Google Shape;237;g381643d5b26_0_16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8" name="Google Shape;238;g381643d5b26_0_16:notes"/>
          <p:cNvSpPr txBox="1">
            <a:spLocks noGrp="1"/>
          </p:cNvSpPr>
          <p:nvPr>
            <p:ph type="sldNum" idx="12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38926cd3b8a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46" name="Google Shape;246;g38926cd3b8a_0_77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7" name="Google Shape;247;g38926cd3b8a_0_77:notes"/>
          <p:cNvSpPr txBox="1">
            <a:spLocks noGrp="1"/>
          </p:cNvSpPr>
          <p:nvPr>
            <p:ph type="sldNum" idx="12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8926cd3b8a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54" name="Google Shape;254;g38926cd3b8a_0_94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55" name="Google Shape;255;g38926cd3b8a_0_94:notes"/>
          <p:cNvSpPr txBox="1">
            <a:spLocks noGrp="1"/>
          </p:cNvSpPr>
          <p:nvPr>
            <p:ph type="sldNum" idx="12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37c5f9335bb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63" name="Google Shape;263;g37c5f9335bb_1_1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4" name="Google Shape;264;g37c5f9335bb_1_1:notes"/>
          <p:cNvSpPr txBox="1">
            <a:spLocks noGrp="1"/>
          </p:cNvSpPr>
          <p:nvPr>
            <p:ph type="sldNum" idx="12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37c5f9335bb_1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76" name="Google Shape;276;g37c5f9335bb_1_23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7" name="Google Shape;277;g37c5f9335bb_1_23:notes"/>
          <p:cNvSpPr txBox="1">
            <a:spLocks noGrp="1"/>
          </p:cNvSpPr>
          <p:nvPr>
            <p:ph type="sldNum" idx="12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37c5f9335bb_1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86" name="Google Shape;286;g37c5f9335bb_1_59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87" name="Google Shape;287;g37c5f9335bb_1_59:notes"/>
          <p:cNvSpPr txBox="1">
            <a:spLocks noGrp="1"/>
          </p:cNvSpPr>
          <p:nvPr>
            <p:ph type="sldNum" idx="12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3828af9dab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97" name="Google Shape;297;g3828af9dab7_0_0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8" name="Google Shape;298;g3828af9dab7_0_0:notes"/>
          <p:cNvSpPr txBox="1">
            <a:spLocks noGrp="1"/>
          </p:cNvSpPr>
          <p:nvPr>
            <p:ph type="sldNum" idx="12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37c5f9335bb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11" name="Google Shape;311;g37c5f9335bb_0_148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12" name="Google Shape;312;g37c5f9335bb_0_148:notes"/>
          <p:cNvSpPr txBox="1">
            <a:spLocks noGrp="1"/>
          </p:cNvSpPr>
          <p:nvPr>
            <p:ph type="sldNum" idx="12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37c5f9335bb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21" name="Google Shape;321;g37c5f9335bb_0_158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22" name="Google Shape;322;g37c5f9335bb_0_158:notes"/>
          <p:cNvSpPr txBox="1">
            <a:spLocks noGrp="1"/>
          </p:cNvSpPr>
          <p:nvPr>
            <p:ph type="sldNum" idx="12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g37c5f9335bb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5" name="Google Shape;35;g37c5f9335bb_0_20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6" name="Google Shape;36;g37c5f9335bb_0_20:notes"/>
          <p:cNvSpPr txBox="1">
            <a:spLocks noGrp="1"/>
          </p:cNvSpPr>
          <p:nvPr>
            <p:ph type="sldNum" idx="12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37c5f9335bb_1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31" name="Google Shape;331;g37c5f9335bb_1_13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32" name="Google Shape;332;g37c5f9335bb_1_13:notes"/>
          <p:cNvSpPr txBox="1">
            <a:spLocks noGrp="1"/>
          </p:cNvSpPr>
          <p:nvPr>
            <p:ph type="sldNum" idx="12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37c5f9335bb_1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46" name="Google Shape;346;g37c5f9335bb_1_40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7" name="Google Shape;347;g37c5f9335bb_1_40:notes"/>
          <p:cNvSpPr txBox="1">
            <a:spLocks noGrp="1"/>
          </p:cNvSpPr>
          <p:nvPr>
            <p:ph type="sldNum" idx="12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38286796f6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61" name="Google Shape;361;g38286796f68_0_0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62" name="Google Shape;362;g38286796f68_0_0:notes"/>
          <p:cNvSpPr txBox="1">
            <a:spLocks noGrp="1"/>
          </p:cNvSpPr>
          <p:nvPr>
            <p:ph type="sldNum" idx="12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37c5f9335bb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69" name="Google Shape;369;g37c5f9335bb_0_90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70" name="Google Shape;370;g37c5f9335bb_0_90:notes"/>
          <p:cNvSpPr txBox="1">
            <a:spLocks noGrp="1"/>
          </p:cNvSpPr>
          <p:nvPr>
            <p:ph type="sldNum" idx="12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37c5f9335bb_0_1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77" name="Google Shape;377;g37c5f9335bb_0_189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78" name="Google Shape;378;g37c5f9335bb_0_189:notes"/>
          <p:cNvSpPr txBox="1">
            <a:spLocks noGrp="1"/>
          </p:cNvSpPr>
          <p:nvPr>
            <p:ph type="sldNum" idx="12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/>
              <a:t>34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37c5f9335bb_0_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87" name="Google Shape;387;g37c5f9335bb_0_199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88" name="Google Shape;388;g37c5f9335bb_0_199:notes"/>
          <p:cNvSpPr txBox="1">
            <a:spLocks noGrp="1"/>
          </p:cNvSpPr>
          <p:nvPr>
            <p:ph type="sldNum" idx="12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/>
              <a:t>35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37c5f9335bb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96" name="Google Shape;396;g37c5f9335bb_0_207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97" name="Google Shape;397;g37c5f9335bb_0_207:notes"/>
          <p:cNvSpPr txBox="1">
            <a:spLocks noGrp="1"/>
          </p:cNvSpPr>
          <p:nvPr>
            <p:ph type="sldNum" idx="12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/>
              <a:t>36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37c5f9335bb_0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12" name="Google Shape;412;g37c5f9335bb_0_217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13" name="Google Shape;413;g37c5f9335bb_0_217:notes"/>
          <p:cNvSpPr txBox="1">
            <a:spLocks noGrp="1"/>
          </p:cNvSpPr>
          <p:nvPr>
            <p:ph type="sldNum" idx="12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/>
              <a:t>37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37c5f9335bb_0_3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23" name="Google Shape;423;g37c5f9335bb_0_367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24" name="Google Shape;424;g37c5f9335bb_0_367:notes"/>
          <p:cNvSpPr txBox="1">
            <a:spLocks noGrp="1"/>
          </p:cNvSpPr>
          <p:nvPr>
            <p:ph type="sldNum" idx="12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/>
              <a:t>38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37c5f9335bb_0_3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36" name="Google Shape;436;g37c5f9335bb_0_354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37" name="Google Shape;437;g37c5f9335bb_0_354:notes"/>
          <p:cNvSpPr txBox="1">
            <a:spLocks noGrp="1"/>
          </p:cNvSpPr>
          <p:nvPr>
            <p:ph type="sldNum" idx="12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/>
              <a:t>39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389145b1bbc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8" name="Google Shape;48;g389145b1bbc_0_22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9" name="Google Shape;49;g389145b1bbc_0_22:notes"/>
          <p:cNvSpPr txBox="1">
            <a:spLocks noGrp="1"/>
          </p:cNvSpPr>
          <p:nvPr>
            <p:ph type="sldNum" idx="12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25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46" name="Google Shape;446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7c5f9335bb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0" name="Google Shape;60;g37c5f9335bb_0_62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1" name="Google Shape;61;g37c5f9335bb_0_62:notes"/>
          <p:cNvSpPr txBox="1">
            <a:spLocks noGrp="1"/>
          </p:cNvSpPr>
          <p:nvPr>
            <p:ph type="sldNum" idx="12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7c5f9335bb_0_3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0050" cy="30829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2" name="Google Shape;72;g37c5f9335bb_0_305:notes"/>
          <p:cNvSpPr txBox="1">
            <a:spLocks noGrp="1"/>
          </p:cNvSpPr>
          <p:nvPr>
            <p:ph type="body" idx="1"/>
          </p:nvPr>
        </p:nvSpPr>
        <p:spPr>
          <a:xfrm>
            <a:off x="685800" y="4400640"/>
            <a:ext cx="5484000" cy="35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800" b="0" u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g37c5f9335bb_0_305:notes"/>
          <p:cNvSpPr txBox="1">
            <a:spLocks noGrp="1"/>
          </p:cNvSpPr>
          <p:nvPr>
            <p:ph type="sldNum" idx="12"/>
          </p:nvPr>
        </p:nvSpPr>
        <p:spPr>
          <a:xfrm>
            <a:off x="3884760" y="8685360"/>
            <a:ext cx="2969400" cy="4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1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sz="12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37c5caea859_0_2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0050" cy="30829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5" name="Google Shape;85;g37c5caea859_0_249:notes"/>
          <p:cNvSpPr txBox="1">
            <a:spLocks noGrp="1"/>
          </p:cNvSpPr>
          <p:nvPr>
            <p:ph type="body" idx="1"/>
          </p:nvPr>
        </p:nvSpPr>
        <p:spPr>
          <a:xfrm>
            <a:off x="685800" y="4400640"/>
            <a:ext cx="5484000" cy="35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800" b="0" u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g37c5caea859_0_249:notes"/>
          <p:cNvSpPr txBox="1">
            <a:spLocks noGrp="1"/>
          </p:cNvSpPr>
          <p:nvPr>
            <p:ph type="sldNum" idx="12"/>
          </p:nvPr>
        </p:nvSpPr>
        <p:spPr>
          <a:xfrm>
            <a:off x="3884760" y="8685360"/>
            <a:ext cx="2969400" cy="4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1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sz="12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7c5f9335bb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5" name="Google Shape;95;g37c5f9335bb_0_71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6" name="Google Shape;96;g37c5f9335bb_0_71:notes"/>
          <p:cNvSpPr txBox="1">
            <a:spLocks noGrp="1"/>
          </p:cNvSpPr>
          <p:nvPr>
            <p:ph type="sldNum" idx="12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80aea8c8f7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08" name="Google Shape;108;g380aea8c8f7_0_11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9" name="Google Shape;109;g380aea8c8f7_0_11:notes"/>
          <p:cNvSpPr txBox="1">
            <a:spLocks noGrp="1"/>
          </p:cNvSpPr>
          <p:nvPr>
            <p:ph type="sldNum" idx="12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rtada" type="blank">
  <p:cSld name="BLANK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62640" y="-126720"/>
            <a:ext cx="1996560" cy="94212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" name="Google Shape;11;p26"/>
          <p:cNvCxnSpPr/>
          <p:nvPr/>
        </p:nvCxnSpPr>
        <p:spPr>
          <a:xfrm>
            <a:off x="0" y="656280"/>
            <a:ext cx="12194280" cy="2520"/>
          </a:xfrm>
          <a:prstGeom prst="straightConnector1">
            <a:avLst/>
          </a:prstGeom>
          <a:noFill/>
          <a:ln w="9525" cap="flat" cmpd="sng">
            <a:solidFill>
              <a:srgbClr val="EF334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" name="Google Shape;12;p26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26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plusai.com/es/blog/gamma-and-other-ai-presentation-tools" TargetMode="External"/><Relationship Id="rId4" Type="http://schemas.openxmlformats.org/officeDocument/2006/relationships/hyperlink" Target="https://mastering-prompt-enginee-j95e9ov.gamma.site/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nthropic.com/research/reasoning-models-dont-say-think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newsletter.maartengrootendorst.com/p/a-visual-guide-to-reasoning-llms" TargetMode="Externa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ai.com/index/learning-to-reason-with-llms/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ai.meta.com/blog/llama-4-multimodal-intelligence/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romptingguide.ai/techniques/zeroshot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romptingguide.ai/techniques/fewshot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hyperlink" Target="https://www.promptlayer.com/glossary/prompt-versioning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shows/visual-studio-code/master-the-core-principles-of-prompt-engineering-with-github-copilot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anthropic.com/en/release-notes/system-prompts#august-5-2025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png"/><Relationship Id="rId4" Type="http://schemas.openxmlformats.org/officeDocument/2006/relationships/hyperlink" Target="https://chatgpt.com/g/g-8qIKJ1ORT-system-prompt-generator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tiktokenizer.vercel.app/" TargetMode="Externa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.visualstudio.com/docs/copilot/copilot-customization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promptingguide.ai/techniques/tot" TargetMode="Externa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rplexity.ai/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5" Type="http://schemas.openxmlformats.org/officeDocument/2006/relationships/hyperlink" Target="https://www.deepseek.com/" TargetMode="External"/><Relationship Id="rId4" Type="http://schemas.openxmlformats.org/officeDocument/2006/relationships/hyperlink" Target="https://storm.genie.stanford.edu/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305.13160" TargetMode="External"/><Relationship Id="rId7" Type="http://schemas.openxmlformats.org/officeDocument/2006/relationships/hyperlink" Target="https://pair.withgoogle.com/explorables/fill-in-the-blank/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6.png"/><Relationship Id="rId4" Type="http://schemas.openxmlformats.org/officeDocument/2006/relationships/hyperlink" Target="https://ai.google.dev/responsible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modelcards.withgoogle.com/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huggingface.co/google/gemma-7b" TargetMode="Externa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lmarena.ai/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instagram.com/thebridge_tech/" TargetMode="External"/><Relationship Id="rId13" Type="http://schemas.openxmlformats.org/officeDocument/2006/relationships/image" Target="../media/image66.png"/><Relationship Id="rId3" Type="http://schemas.openxmlformats.org/officeDocument/2006/relationships/image" Target="../media/image60.png"/><Relationship Id="rId7" Type="http://schemas.openxmlformats.org/officeDocument/2006/relationships/image" Target="../media/image63.png"/><Relationship Id="rId12" Type="http://schemas.openxmlformats.org/officeDocument/2006/relationships/hyperlink" Target="https://twitter.com/thebridge_tech?s=21&amp;t=Zjh8pb9n2eHLs3zdfEUMiQ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linkedin.com/school/the-bridge-digital-talent-accelerator/" TargetMode="External"/><Relationship Id="rId11" Type="http://schemas.openxmlformats.org/officeDocument/2006/relationships/image" Target="../media/image65.png"/><Relationship Id="rId5" Type="http://schemas.openxmlformats.org/officeDocument/2006/relationships/image" Target="../media/image62.png"/><Relationship Id="rId10" Type="http://schemas.openxmlformats.org/officeDocument/2006/relationships/hyperlink" Target="https://www.facebook.com/thebridgedigitaltalentaccelerator" TargetMode="External"/><Relationship Id="rId4" Type="http://schemas.openxmlformats.org/officeDocument/2006/relationships/image" Target="../media/image61.jpg"/><Relationship Id="rId9" Type="http://schemas.openxmlformats.org/officeDocument/2006/relationships/image" Target="../media/image64.png"/><Relationship Id="rId14" Type="http://schemas.openxmlformats.org/officeDocument/2006/relationships/image" Target="../media/image6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poloclub.github.io/transformer-explainer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aistudio.google.com/prompts/new_chat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89600" cy="6855480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1"/>
          <p:cNvSpPr/>
          <p:nvPr/>
        </p:nvSpPr>
        <p:spPr>
          <a:xfrm>
            <a:off x="6008400" y="2931840"/>
            <a:ext cx="4249440" cy="23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i="0" u="none" strike="noStrike" cap="none">
                <a:solidFill>
                  <a:srgbClr val="EFEFEF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Prompt Engineering</a:t>
            </a:r>
            <a:r>
              <a:rPr lang="en-US" sz="3200" b="0" i="0" u="none" strike="noStrike" cap="non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/>
            </a:r>
            <a:br>
              <a:rPr lang="en-US" sz="3200" b="0" i="0" u="none" strike="noStrike" cap="non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</a:br>
            <a:r>
              <a:rPr lang="en-US" sz="3200" b="0" i="0" u="none" strike="noStrike" cap="none">
                <a:solidFill>
                  <a:srgbClr val="EFEFEF"/>
                </a:solidFill>
                <a:latin typeface="Poppins"/>
                <a:ea typeface="Poppins"/>
                <a:cs typeface="Poppins"/>
                <a:sym typeface="Poppins"/>
              </a:rPr>
              <a:t>Introduction</a:t>
            </a:r>
            <a:endParaRPr sz="3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" name="Google Shape;22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1640" y="437760"/>
            <a:ext cx="4686120" cy="22129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g37c5f9335bb_0_9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1401" cy="6857281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g37c5f9335bb_0_97"/>
          <p:cNvSpPr/>
          <p:nvPr/>
        </p:nvSpPr>
        <p:spPr>
          <a:xfrm>
            <a:off x="544680" y="862920"/>
            <a:ext cx="4737000" cy="5167200"/>
          </a:xfrm>
          <a:prstGeom prst="rect">
            <a:avLst/>
          </a:prstGeom>
          <a:solidFill>
            <a:srgbClr val="EF3340"/>
          </a:solidFill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g37c5f9335bb_0_97"/>
          <p:cNvSpPr/>
          <p:nvPr/>
        </p:nvSpPr>
        <p:spPr>
          <a:xfrm>
            <a:off x="1017360" y="1380960"/>
            <a:ext cx="4264200" cy="40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Prompt engineering</a:t>
            </a:r>
            <a:endParaRPr sz="4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endParaRPr sz="4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7c5f9335bb_0_104"/>
          <p:cNvSpPr/>
          <p:nvPr/>
        </p:nvSpPr>
        <p:spPr>
          <a:xfrm>
            <a:off x="624600" y="865080"/>
            <a:ext cx="3872100" cy="9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2. </a:t>
            </a:r>
            <a:r>
              <a:rPr lang="en-US" sz="2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Prompting</a:t>
            </a:r>
            <a:endParaRPr sz="2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g37c5f9335bb_0_104"/>
          <p:cNvSpPr/>
          <p:nvPr/>
        </p:nvSpPr>
        <p:spPr>
          <a:xfrm>
            <a:off x="729475" y="1550625"/>
            <a:ext cx="59187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457200" marR="38100" lvl="0" indent="-323850" algn="l" rtl="0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-US" sz="1500">
                <a:solidFill>
                  <a:schemeClr val="dk1"/>
                </a:solidFill>
              </a:rPr>
              <a:t>Es el </a:t>
            </a:r>
            <a:r>
              <a:rPr lang="en-US" sz="1500" b="1">
                <a:solidFill>
                  <a:schemeClr val="dk1"/>
                </a:solidFill>
              </a:rPr>
              <a:t>proceso de diseñar y formular prompts</a:t>
            </a:r>
            <a:r>
              <a:rPr lang="en-US" sz="1500">
                <a:solidFill>
                  <a:schemeClr val="dk1"/>
                </a:solidFill>
              </a:rPr>
              <a:t> (instrucciones o entradas) para guiar a un modelo de IA en la generación de respuestas.</a:t>
            </a:r>
            <a:br>
              <a:rPr lang="en-US" sz="1500">
                <a:solidFill>
                  <a:schemeClr val="dk1"/>
                </a:solidFill>
              </a:rPr>
            </a:br>
            <a:endParaRPr sz="1500">
              <a:solidFill>
                <a:schemeClr val="dk1"/>
              </a:solidFill>
            </a:endParaRPr>
          </a:p>
          <a:p>
            <a:pPr marL="457200" marR="38100" lvl="0" indent="-323850" algn="l" rtl="0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-US" sz="1500">
                <a:solidFill>
                  <a:schemeClr val="dk1"/>
                </a:solidFill>
              </a:rPr>
              <a:t>Consiste en </a:t>
            </a:r>
            <a:r>
              <a:rPr lang="en-US" sz="1500" b="1">
                <a:solidFill>
                  <a:schemeClr val="dk1"/>
                </a:solidFill>
              </a:rPr>
              <a:t>decirle al modelo qué queremos, cómo lo queremos y con qué estilo o contexto</a:t>
            </a:r>
            <a:r>
              <a:rPr lang="en-US" sz="1500">
                <a:solidFill>
                  <a:schemeClr val="dk1"/>
                </a:solidFill>
              </a:rPr>
              <a:t>.</a:t>
            </a:r>
            <a:br>
              <a:rPr lang="en-US" sz="1500">
                <a:solidFill>
                  <a:schemeClr val="dk1"/>
                </a:solidFill>
              </a:rPr>
            </a:br>
            <a:endParaRPr sz="1500">
              <a:solidFill>
                <a:schemeClr val="dk1"/>
              </a:solidFill>
            </a:endParaRPr>
          </a:p>
          <a:p>
            <a:pPr marL="457200" marR="38100" lvl="0" indent="-323850" algn="l" rtl="0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-US" sz="1500">
                <a:solidFill>
                  <a:schemeClr val="dk1"/>
                </a:solidFill>
              </a:rPr>
              <a:t>Un buen prompting permite </a:t>
            </a:r>
            <a:r>
              <a:rPr lang="en-US" sz="1500" b="1">
                <a:solidFill>
                  <a:schemeClr val="dk1"/>
                </a:solidFill>
              </a:rPr>
              <a:t>obtener respuestas más precisas, creativas o útiles</a:t>
            </a:r>
            <a:r>
              <a:rPr lang="en-US" sz="1500">
                <a:solidFill>
                  <a:schemeClr val="dk1"/>
                </a:solidFill>
              </a:rPr>
              <a:t>, según el objetivo.</a:t>
            </a:r>
            <a:endParaRPr sz="1500">
              <a:solidFill>
                <a:schemeClr val="dk1"/>
              </a:solidFill>
            </a:endParaRPr>
          </a:p>
          <a:p>
            <a:pPr marL="0" marR="38100" lvl="0" indent="0" algn="l" rtl="0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500">
              <a:solidFill>
                <a:srgbClr val="1F1F1F"/>
              </a:solidFill>
              <a:highlight>
                <a:srgbClr val="F8F9FA"/>
              </a:highlight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/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g37c5f9335bb_0_104"/>
          <p:cNvSpPr/>
          <p:nvPr/>
        </p:nvSpPr>
        <p:spPr>
          <a:xfrm>
            <a:off x="8611019" y="221050"/>
            <a:ext cx="3015900" cy="5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Prompt  Engineering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3" name="Google Shape;133;g37c5f9335bb_0_104"/>
          <p:cNvPicPr preferRelativeResize="0"/>
          <p:nvPr/>
        </p:nvPicPr>
        <p:blipFill rotWithShape="1">
          <a:blip r:embed="rId3">
            <a:alphaModFix/>
          </a:blip>
          <a:srcRect l="-893" t="-5340" r="-15209" b="-10762"/>
          <a:stretch/>
        </p:blipFill>
        <p:spPr>
          <a:xfrm>
            <a:off x="7433450" y="1161075"/>
            <a:ext cx="4069950" cy="251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g37c5f9335bb_0_104"/>
          <p:cNvPicPr preferRelativeResize="0"/>
          <p:nvPr/>
        </p:nvPicPr>
        <p:blipFill rotWithShape="1">
          <a:blip r:embed="rId4">
            <a:alphaModFix/>
          </a:blip>
          <a:srcRect t="5305" b="19336"/>
          <a:stretch/>
        </p:blipFill>
        <p:spPr>
          <a:xfrm>
            <a:off x="1689775" y="4519575"/>
            <a:ext cx="3998102" cy="1489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g37c5f9335bb_0_10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91488" y="3733075"/>
            <a:ext cx="3448674" cy="256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80aea8c8f7_0_0"/>
          <p:cNvSpPr/>
          <p:nvPr/>
        </p:nvSpPr>
        <p:spPr>
          <a:xfrm>
            <a:off x="705250" y="2337000"/>
            <a:ext cx="2922900" cy="452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>
                <a:solidFill>
                  <a:schemeClr val="dk1"/>
                </a:solidFill>
              </a:rPr>
              <a:t>Un ejemplo sencillo de lo que se considera un </a:t>
            </a:r>
            <a:r>
              <a:rPr lang="en-US" sz="1500" b="1">
                <a:solidFill>
                  <a:schemeClr val="dk1"/>
                </a:solidFill>
              </a:rPr>
              <a:t>buen prompt</a:t>
            </a:r>
            <a:r>
              <a:rPr lang="en-US" sz="1500">
                <a:solidFill>
                  <a:schemeClr val="dk1"/>
                </a:solidFill>
              </a:rPr>
              <a:t> también puede generarse utilizando un </a:t>
            </a:r>
            <a:r>
              <a:rPr lang="en-US" sz="1500" b="1">
                <a:solidFill>
                  <a:schemeClr val="dk1"/>
                </a:solidFill>
              </a:rPr>
              <a:t>modelo de lenguaje grande (LLM)</a:t>
            </a:r>
            <a:r>
              <a:rPr lang="en-US" sz="1500">
                <a:solidFill>
                  <a:schemeClr val="dk1"/>
                </a:solidFill>
              </a:rPr>
              <a:t>.</a:t>
            </a:r>
            <a:endParaRPr sz="2500">
              <a:solidFill>
                <a:srgbClr val="1F1F1F"/>
              </a:solidFill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/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g380aea8c8f7_0_0"/>
          <p:cNvSpPr/>
          <p:nvPr/>
        </p:nvSpPr>
        <p:spPr>
          <a:xfrm>
            <a:off x="8611019" y="221050"/>
            <a:ext cx="3015900" cy="5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Prompt  Engineering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3" name="Google Shape;143;g380aea8c8f7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1100" y="1298950"/>
            <a:ext cx="7371826" cy="4819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37c5f9335bb_0_113"/>
          <p:cNvSpPr/>
          <p:nvPr/>
        </p:nvSpPr>
        <p:spPr>
          <a:xfrm>
            <a:off x="624600" y="1445759"/>
            <a:ext cx="11116500" cy="39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500" b="0" i="1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600" i="1">
                <a:solidFill>
                  <a:schemeClr val="dk1"/>
                </a:solidFill>
                <a:highlight>
                  <a:srgbClr val="FFBF00"/>
                </a:highlight>
              </a:rPr>
              <a:t>Eres un especialista</a:t>
            </a:r>
            <a:r>
              <a:rPr lang="en-US" sz="1600" i="1">
                <a:solidFill>
                  <a:schemeClr val="dk1"/>
                </a:solidFill>
              </a:rPr>
              <a:t> en inteligencia artificial. Me gustaría que preparases una presentación que explique </a:t>
            </a:r>
            <a:r>
              <a:rPr lang="en-US" sz="1600" b="1" i="1">
                <a:solidFill>
                  <a:schemeClr val="dk1"/>
                </a:solidFill>
              </a:rPr>
              <a:t>cómo debería funcionar el prompt engineering</a:t>
            </a:r>
            <a:r>
              <a:rPr lang="en-US" sz="1600" i="1">
                <a:solidFill>
                  <a:schemeClr val="dk1"/>
                </a:solidFill>
              </a:rPr>
              <a:t>, destacando los </a:t>
            </a:r>
            <a:r>
              <a:rPr lang="en-US" sz="1600" b="1" i="1">
                <a:solidFill>
                  <a:schemeClr val="dk1"/>
                </a:solidFill>
              </a:rPr>
              <a:t>pasos clave</a:t>
            </a:r>
            <a:r>
              <a:rPr lang="en-US" sz="1600" i="1">
                <a:solidFill>
                  <a:schemeClr val="dk1"/>
                </a:solidFill>
              </a:rPr>
              <a:t>.</a:t>
            </a:r>
            <a:endParaRPr sz="2300" b="0" i="1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1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g37c5f9335bb_0_113"/>
          <p:cNvSpPr/>
          <p:nvPr/>
        </p:nvSpPr>
        <p:spPr>
          <a:xfrm>
            <a:off x="7888320" y="4606920"/>
            <a:ext cx="23436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34.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1" name="Google Shape;151;g37c5f9335bb_0_113"/>
          <p:cNvCxnSpPr/>
          <p:nvPr/>
        </p:nvCxnSpPr>
        <p:spPr>
          <a:xfrm rot="10800000">
            <a:off x="2404500" y="2147040"/>
            <a:ext cx="718500" cy="19440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52" name="Google Shape;152;g37c5f9335bb_0_113"/>
          <p:cNvSpPr txBox="1"/>
          <p:nvPr/>
        </p:nvSpPr>
        <p:spPr>
          <a:xfrm>
            <a:off x="3123000" y="4091050"/>
            <a:ext cx="3583500" cy="16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Role</a:t>
            </a:r>
            <a:r>
              <a:rPr lang="en-US" sz="24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: Dónde enfocar la respuesta.</a:t>
            </a:r>
            <a:endParaRPr sz="2400" b="0" i="0" u="none" strike="noStrike" cap="non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53" name="Google Shape;153;g37c5f9335bb_0_1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37120" y="2953800"/>
            <a:ext cx="3560040" cy="3625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4" name="Google Shape;154;g37c5f9335bb_0_113"/>
          <p:cNvCxnSpPr/>
          <p:nvPr/>
        </p:nvCxnSpPr>
        <p:spPr>
          <a:xfrm>
            <a:off x="5725475" y="4666375"/>
            <a:ext cx="2862600" cy="4320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55" name="Google Shape;155;g37c5f9335bb_0_113"/>
          <p:cNvSpPr/>
          <p:nvPr/>
        </p:nvSpPr>
        <p:spPr>
          <a:xfrm>
            <a:off x="8611019" y="221050"/>
            <a:ext cx="3015900" cy="5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Prompt  Engineering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37c5f9335bb_0_125"/>
          <p:cNvSpPr/>
          <p:nvPr/>
        </p:nvSpPr>
        <p:spPr>
          <a:xfrm>
            <a:off x="624600" y="1445759"/>
            <a:ext cx="11116500" cy="39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i="1">
                <a:solidFill>
                  <a:schemeClr val="dk1"/>
                </a:solidFill>
              </a:rPr>
              <a:t>Eres un especialista en inteligencia artificial. </a:t>
            </a:r>
            <a:r>
              <a:rPr lang="en-US" sz="1800" i="1">
                <a:solidFill>
                  <a:schemeClr val="dk1"/>
                </a:solidFill>
                <a:highlight>
                  <a:schemeClr val="accent4"/>
                </a:highlight>
              </a:rPr>
              <a:t>Me gustaría que preparases una presentación que explique </a:t>
            </a:r>
            <a:r>
              <a:rPr lang="en-US" sz="1800" b="1" i="1">
                <a:solidFill>
                  <a:schemeClr val="dk1"/>
                </a:solidFill>
                <a:highlight>
                  <a:schemeClr val="accent4"/>
                </a:highlight>
              </a:rPr>
              <a:t>cómo debe funcionar la ingeniería de prompts</a:t>
            </a:r>
            <a:r>
              <a:rPr lang="en-US" sz="1800" i="1">
                <a:solidFill>
                  <a:schemeClr val="dk1"/>
                </a:solidFill>
              </a:rPr>
              <a:t>, destacando los </a:t>
            </a:r>
            <a:r>
              <a:rPr lang="en-US" sz="1800" b="1" i="1">
                <a:solidFill>
                  <a:schemeClr val="dk1"/>
                </a:solidFill>
              </a:rPr>
              <a:t>pasos clave</a:t>
            </a:r>
            <a:r>
              <a:rPr lang="en-US" sz="1800" i="1">
                <a:solidFill>
                  <a:schemeClr val="dk1"/>
                </a:solidFill>
              </a:rPr>
              <a:t>.</a:t>
            </a:r>
            <a:endParaRPr sz="2500" b="0" i="1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1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g37c5f9335bb_0_125"/>
          <p:cNvSpPr/>
          <p:nvPr/>
        </p:nvSpPr>
        <p:spPr>
          <a:xfrm>
            <a:off x="7888320" y="4606920"/>
            <a:ext cx="23436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34.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63" name="Google Shape;163;g37c5f9335bb_0_125"/>
          <p:cNvCxnSpPr/>
          <p:nvPr/>
        </p:nvCxnSpPr>
        <p:spPr>
          <a:xfrm rot="10800000" flipH="1">
            <a:off x="2107725" y="2642500"/>
            <a:ext cx="618600" cy="11745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64" name="Google Shape;164;g37c5f9335bb_0_125"/>
          <p:cNvSpPr txBox="1"/>
          <p:nvPr/>
        </p:nvSpPr>
        <p:spPr>
          <a:xfrm>
            <a:off x="1526364" y="3817000"/>
            <a:ext cx="9517200" cy="16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Task</a:t>
            </a:r>
            <a:r>
              <a:rPr lang="en-US"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: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Indica lo que debe hacer y proporciona información adicional si es necesario (de lo contrario, el LLM podría no estar al tanto de los datos específicos que debe utilizar).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g37c5f9335bb_0_125"/>
          <p:cNvSpPr/>
          <p:nvPr/>
        </p:nvSpPr>
        <p:spPr>
          <a:xfrm>
            <a:off x="8611019" y="221050"/>
            <a:ext cx="3015900" cy="5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Prompt  Engineering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37c5f9335bb_0_135"/>
          <p:cNvSpPr/>
          <p:nvPr/>
        </p:nvSpPr>
        <p:spPr>
          <a:xfrm>
            <a:off x="624600" y="1445759"/>
            <a:ext cx="11116500" cy="39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i="1">
                <a:solidFill>
                  <a:schemeClr val="dk1"/>
                </a:solidFill>
              </a:rPr>
              <a:t>Eres un especialista en inteligencia artificial. Me gustaría que preparases </a:t>
            </a:r>
            <a:r>
              <a:rPr lang="en-US" sz="1800" i="1">
                <a:solidFill>
                  <a:schemeClr val="dk1"/>
                </a:solidFill>
                <a:highlight>
                  <a:schemeClr val="accent4"/>
                </a:highlight>
              </a:rPr>
              <a:t>una presentación</a:t>
            </a:r>
            <a:r>
              <a:rPr lang="en-US" sz="1800" i="1">
                <a:solidFill>
                  <a:schemeClr val="dk1"/>
                </a:solidFill>
              </a:rPr>
              <a:t> que explique </a:t>
            </a:r>
            <a:r>
              <a:rPr lang="en-US" sz="1800" b="1" i="1">
                <a:solidFill>
                  <a:schemeClr val="dk1"/>
                </a:solidFill>
              </a:rPr>
              <a:t>cómo debe funcionar la ingeniería de prompts</a:t>
            </a:r>
            <a:r>
              <a:rPr lang="en-US" sz="1800" i="1">
                <a:solidFill>
                  <a:schemeClr val="dk1"/>
                </a:solidFill>
              </a:rPr>
              <a:t>,</a:t>
            </a:r>
            <a:r>
              <a:rPr lang="en-US" sz="1800" i="1">
                <a:solidFill>
                  <a:schemeClr val="dk1"/>
                </a:solidFill>
                <a:highlight>
                  <a:schemeClr val="accent4"/>
                </a:highlight>
              </a:rPr>
              <a:t> destacando los </a:t>
            </a:r>
            <a:r>
              <a:rPr lang="en-US" sz="1800" b="1" i="1">
                <a:solidFill>
                  <a:schemeClr val="dk1"/>
                </a:solidFill>
                <a:highlight>
                  <a:schemeClr val="accent4"/>
                </a:highlight>
              </a:rPr>
              <a:t>pasos clave</a:t>
            </a:r>
            <a:r>
              <a:rPr lang="en-US" sz="1800" i="1">
                <a:solidFill>
                  <a:schemeClr val="dk1"/>
                </a:solidFill>
                <a:highlight>
                  <a:schemeClr val="accent4"/>
                </a:highlight>
              </a:rPr>
              <a:t>.</a:t>
            </a:r>
            <a:r>
              <a:rPr lang="en-US" sz="1800" b="1" i="1" u="none" strike="noStrike" cap="none">
                <a:solidFill>
                  <a:schemeClr val="dk1"/>
                </a:solidFill>
                <a:highlight>
                  <a:schemeClr val="accent4"/>
                </a:highlight>
                <a:latin typeface="Poppins"/>
                <a:ea typeface="Poppins"/>
                <a:cs typeface="Poppins"/>
                <a:sym typeface="Poppins"/>
              </a:rPr>
              <a:t> </a:t>
            </a:r>
            <a:endParaRPr sz="1800" b="0" i="0" u="none" strike="noStrike" cap="none">
              <a:solidFill>
                <a:srgbClr val="000000"/>
              </a:solidFill>
              <a:highlight>
                <a:schemeClr val="accent4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g37c5f9335bb_0_135"/>
          <p:cNvSpPr/>
          <p:nvPr/>
        </p:nvSpPr>
        <p:spPr>
          <a:xfrm>
            <a:off x="7888320" y="4606920"/>
            <a:ext cx="23436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34.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" name="Google Shape;173;g37c5f9335bb_0_1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3600" y="5193230"/>
            <a:ext cx="1656360" cy="49643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4" name="Google Shape;174;g37c5f9335bb_0_135"/>
          <p:cNvCxnSpPr/>
          <p:nvPr/>
        </p:nvCxnSpPr>
        <p:spPr>
          <a:xfrm rot="10800000">
            <a:off x="7539600" y="2632200"/>
            <a:ext cx="353400" cy="12324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75" name="Google Shape;175;g37c5f9335bb_0_135"/>
          <p:cNvSpPr txBox="1"/>
          <p:nvPr/>
        </p:nvSpPr>
        <p:spPr>
          <a:xfrm>
            <a:off x="7300080" y="3926880"/>
            <a:ext cx="4496700" cy="16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Format</a:t>
            </a:r>
            <a:r>
              <a:rPr lang="en-US"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:</a:t>
            </a:r>
            <a:endParaRPr sz="2000" b="0" i="0" u="none" strike="noStrike" cap="non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/>
              <a:t>Vinculado a las capacidades de la interfaz que podríamos utilizar.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g37c5f9335bb_0_135"/>
          <p:cNvSpPr txBox="1"/>
          <p:nvPr/>
        </p:nvSpPr>
        <p:spPr>
          <a:xfrm>
            <a:off x="752040" y="4487760"/>
            <a:ext cx="3539400" cy="6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1" u="sng" strike="noStrike" cap="none">
                <a:solidFill>
                  <a:schemeClr val="hlink"/>
                </a:solidFill>
                <a:latin typeface="Poppins"/>
                <a:ea typeface="Poppins"/>
                <a:cs typeface="Poppins"/>
                <a:sym typeface="Poppins"/>
                <a:hlinkClick r:id="rId4"/>
              </a:rPr>
              <a:t>Slides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g37c5f9335bb_0_135"/>
          <p:cNvSpPr txBox="1"/>
          <p:nvPr/>
        </p:nvSpPr>
        <p:spPr>
          <a:xfrm>
            <a:off x="752050" y="5869250"/>
            <a:ext cx="9945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https://plusai.com/es/blog/gamma-and-other-ai-presentation-tools</a:t>
            </a: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g37c5f9335bb_0_135"/>
          <p:cNvSpPr/>
          <p:nvPr/>
        </p:nvSpPr>
        <p:spPr>
          <a:xfrm>
            <a:off x="8611019" y="221050"/>
            <a:ext cx="3015900" cy="5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Prompt  Engineering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g37c5f9335bb_0_135"/>
          <p:cNvSpPr/>
          <p:nvPr/>
        </p:nvSpPr>
        <p:spPr>
          <a:xfrm rot="7322862">
            <a:off x="4236348" y="5657614"/>
            <a:ext cx="516749" cy="155661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highlight>
                <a:schemeClr val="dk1"/>
              </a:highlight>
            </a:endParaRPr>
          </a:p>
        </p:txBody>
      </p:sp>
      <p:sp>
        <p:nvSpPr>
          <p:cNvPr id="180" name="Google Shape;180;g37c5f9335bb_0_135"/>
          <p:cNvSpPr txBox="1"/>
          <p:nvPr/>
        </p:nvSpPr>
        <p:spPr>
          <a:xfrm>
            <a:off x="4291450" y="5075000"/>
            <a:ext cx="1468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Crear presentaciones con IA</a:t>
            </a:r>
            <a:endParaRPr sz="10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7c5f9335bb_0_168"/>
          <p:cNvSpPr/>
          <p:nvPr/>
        </p:nvSpPr>
        <p:spPr>
          <a:xfrm>
            <a:off x="624600" y="865075"/>
            <a:ext cx="10690200" cy="9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2.1 Tipos de prompting y modelos de razonamiento</a:t>
            </a:r>
            <a:endParaRPr sz="2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g37c5f9335bb_0_168"/>
          <p:cNvSpPr/>
          <p:nvPr/>
        </p:nvSpPr>
        <p:spPr>
          <a:xfrm>
            <a:off x="786475" y="1822075"/>
            <a:ext cx="5190600" cy="40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chemeClr val="dk1"/>
                </a:solidFill>
              </a:rPr>
              <a:t>Variantes de prompting según la tarea:</a:t>
            </a:r>
            <a:endParaRPr sz="1500" b="1">
              <a:solidFill>
                <a:schemeClr val="dk1"/>
              </a:solidFill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-US" sz="1500" b="1">
                <a:solidFill>
                  <a:schemeClr val="dk1"/>
                </a:solidFill>
              </a:rPr>
              <a:t>Zero-Shot:</a:t>
            </a:r>
            <a:r>
              <a:rPr lang="en-US" sz="1500">
                <a:solidFill>
                  <a:schemeClr val="dk1"/>
                </a:solidFill>
              </a:rPr>
              <a:t> El modelo responde sin ejemplos previos.</a:t>
            </a:r>
            <a:br>
              <a:rPr lang="en-US" sz="1500">
                <a:solidFill>
                  <a:schemeClr val="dk1"/>
                </a:solidFill>
              </a:rPr>
            </a:br>
            <a:endParaRPr sz="1500">
              <a:solidFill>
                <a:schemeClr val="dk1"/>
              </a:solidFill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-US" sz="1500" b="1">
                <a:solidFill>
                  <a:schemeClr val="dk1"/>
                </a:solidFill>
              </a:rPr>
              <a:t>Few-Shot:</a:t>
            </a:r>
            <a:r>
              <a:rPr lang="en-US" sz="1500">
                <a:solidFill>
                  <a:schemeClr val="dk1"/>
                </a:solidFill>
              </a:rPr>
              <a:t> El modelo recibe unos pocos ejemplos antes de generar la respuesta.</a:t>
            </a:r>
            <a:br>
              <a:rPr lang="en-US" sz="1500">
                <a:solidFill>
                  <a:schemeClr val="dk1"/>
                </a:solidFill>
              </a:rPr>
            </a:br>
            <a:endParaRPr sz="15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</a:endParaRPr>
          </a:p>
          <a:p>
            <a:pPr marL="457200" marR="0" lvl="0" indent="0" algn="just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g37c5f9335bb_0_168"/>
          <p:cNvSpPr/>
          <p:nvPr/>
        </p:nvSpPr>
        <p:spPr>
          <a:xfrm>
            <a:off x="7888320" y="4606920"/>
            <a:ext cx="23436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34.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g37c5f9335bb_0_168"/>
          <p:cNvSpPr/>
          <p:nvPr/>
        </p:nvSpPr>
        <p:spPr>
          <a:xfrm>
            <a:off x="8611019" y="221050"/>
            <a:ext cx="3015900" cy="5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Prompt  Engineering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g37c5f9335bb_0_168"/>
          <p:cNvSpPr/>
          <p:nvPr/>
        </p:nvSpPr>
        <p:spPr>
          <a:xfrm>
            <a:off x="897225" y="3858250"/>
            <a:ext cx="10375500" cy="24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 b="1">
                <a:solidFill>
                  <a:schemeClr val="dk1"/>
                </a:solidFill>
              </a:rPr>
              <a:t>Modelos de razonamiento:</a:t>
            </a:r>
            <a:endParaRPr sz="1500" b="1">
              <a:solidFill>
                <a:schemeClr val="dk1"/>
              </a:solidFill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-US" sz="1500" b="1">
                <a:solidFill>
                  <a:schemeClr val="dk1"/>
                </a:solidFill>
              </a:rPr>
              <a:t>Chain-of-Thoughts:</a:t>
            </a:r>
            <a:r>
              <a:rPr lang="en-US" sz="1500">
                <a:solidFill>
                  <a:schemeClr val="dk1"/>
                </a:solidFill>
              </a:rPr>
              <a:t> El modelo genera pasos intermedios de razonamiento antes de la respuesta final.</a:t>
            </a:r>
            <a:br>
              <a:rPr lang="en-US" sz="1500">
                <a:solidFill>
                  <a:schemeClr val="dk1"/>
                </a:solidFill>
              </a:rPr>
            </a:br>
            <a:endParaRPr sz="1500">
              <a:solidFill>
                <a:schemeClr val="dk1"/>
              </a:solidFill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-US" sz="1500" b="1">
                <a:solidFill>
                  <a:schemeClr val="dk1"/>
                </a:solidFill>
              </a:rPr>
              <a:t>Tree-of-Thoughts:</a:t>
            </a:r>
            <a:r>
              <a:rPr lang="en-US" sz="1500">
                <a:solidFill>
                  <a:schemeClr val="dk1"/>
                </a:solidFill>
              </a:rPr>
              <a:t> El modelo explora múltiples ramas de razonamiento para llegar a la mejor respuesta.</a:t>
            </a:r>
            <a:br>
              <a:rPr lang="en-US" sz="1500">
                <a:solidFill>
                  <a:schemeClr val="dk1"/>
                </a:solidFill>
              </a:rPr>
            </a:br>
            <a:endParaRPr sz="1500">
              <a:solidFill>
                <a:schemeClr val="dk1"/>
              </a:solidFill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-US" sz="1500">
                <a:solidFill>
                  <a:schemeClr val="dk1"/>
                </a:solidFill>
              </a:rPr>
              <a:t>Ideales para </a:t>
            </a:r>
            <a:r>
              <a:rPr lang="en-US" sz="1500" b="1">
                <a:solidFill>
                  <a:schemeClr val="dk1"/>
                </a:solidFill>
              </a:rPr>
              <a:t>tareas complejas</a:t>
            </a:r>
            <a:r>
              <a:rPr lang="en-US" sz="1500">
                <a:solidFill>
                  <a:schemeClr val="dk1"/>
                </a:solidFill>
              </a:rPr>
              <a:t> que requieren mayor carga cognitiva.</a:t>
            </a:r>
            <a:endParaRPr sz="1500">
              <a:solidFill>
                <a:schemeClr val="dk1"/>
              </a:solidFill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g37c5f9335bb_0_168"/>
          <p:cNvSpPr txBox="1"/>
          <p:nvPr/>
        </p:nvSpPr>
        <p:spPr>
          <a:xfrm>
            <a:off x="6324100" y="6161575"/>
            <a:ext cx="7320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https://www.anthropic.com/research/reasoning-models-dont-say-think</a:t>
            </a: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2" name="Google Shape;192;g37c5f9335bb_0_16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02350" y="1576875"/>
            <a:ext cx="4865851" cy="232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8926cd3b8a_0_60"/>
          <p:cNvSpPr/>
          <p:nvPr/>
        </p:nvSpPr>
        <p:spPr>
          <a:xfrm>
            <a:off x="624600" y="865075"/>
            <a:ext cx="6506100" cy="9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2.1.1 Variantes de prompting</a:t>
            </a:r>
            <a:endParaRPr sz="2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g38926cd3b8a_0_60"/>
          <p:cNvSpPr/>
          <p:nvPr/>
        </p:nvSpPr>
        <p:spPr>
          <a:xfrm>
            <a:off x="8285745" y="4754795"/>
            <a:ext cx="23436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34.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g38926cd3b8a_0_60"/>
          <p:cNvSpPr/>
          <p:nvPr/>
        </p:nvSpPr>
        <p:spPr>
          <a:xfrm>
            <a:off x="8611019" y="221050"/>
            <a:ext cx="3015900" cy="5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Prompt  Engineering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g38926cd3b8a_0_60"/>
          <p:cNvSpPr txBox="1"/>
          <p:nvPr/>
        </p:nvSpPr>
        <p:spPr>
          <a:xfrm>
            <a:off x="702625" y="1620900"/>
            <a:ext cx="7109700" cy="523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chemeClr val="dk1"/>
                </a:solidFill>
              </a:rPr>
              <a:t>Zero-Shot Prompting</a:t>
            </a:r>
            <a:endParaRPr sz="1500" b="1">
              <a:solidFill>
                <a:schemeClr val="dk1"/>
              </a:solidFill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-US" sz="1500" b="1">
                <a:solidFill>
                  <a:schemeClr val="dk1"/>
                </a:solidFill>
              </a:rPr>
              <a:t>Qué es:</a:t>
            </a:r>
            <a:r>
              <a:rPr lang="en-US" sz="1500">
                <a:solidFill>
                  <a:schemeClr val="dk1"/>
                </a:solidFill>
              </a:rPr>
              <a:t> El modelo genera una respuesta </a:t>
            </a:r>
            <a:r>
              <a:rPr lang="en-US" sz="1500" b="1">
                <a:solidFill>
                  <a:schemeClr val="dk1"/>
                </a:solidFill>
              </a:rPr>
              <a:t>sin recibir ningún ejemplo</a:t>
            </a:r>
            <a:r>
              <a:rPr lang="en-US" sz="1500">
                <a:solidFill>
                  <a:schemeClr val="dk1"/>
                </a:solidFill>
              </a:rPr>
              <a:t> de cómo debería ser la respuesta.</a:t>
            </a:r>
            <a:br>
              <a:rPr lang="en-US" sz="1500">
                <a:solidFill>
                  <a:schemeClr val="dk1"/>
                </a:solidFill>
              </a:rPr>
            </a:br>
            <a:endParaRPr sz="1500">
              <a:solidFill>
                <a:schemeClr val="dk1"/>
              </a:solidFill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-US" sz="1500" b="1">
                <a:solidFill>
                  <a:schemeClr val="dk1"/>
                </a:solidFill>
              </a:rPr>
              <a:t>Cómo funciona:</a:t>
            </a:r>
            <a:r>
              <a:rPr lang="en-US" sz="1500">
                <a:solidFill>
                  <a:schemeClr val="dk1"/>
                </a:solidFill>
              </a:rPr>
              <a:t> Solo le das una instrucción o pregunta, y el modelo intenta resolverla basándose en lo que ya aprendió durante su entrenamiento.</a:t>
            </a:r>
            <a:br>
              <a:rPr lang="en-US" sz="1500">
                <a:solidFill>
                  <a:schemeClr val="dk1"/>
                </a:solidFill>
              </a:rPr>
            </a:br>
            <a:endParaRPr sz="1500">
              <a:solidFill>
                <a:schemeClr val="dk1"/>
              </a:solidFill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-US" sz="1500" b="1">
                <a:solidFill>
                  <a:schemeClr val="dk1"/>
                </a:solidFill>
              </a:rPr>
              <a:t>Ejemplo:</a:t>
            </a:r>
            <a:br>
              <a:rPr lang="en-US" sz="1500" b="1">
                <a:solidFill>
                  <a:schemeClr val="dk1"/>
                </a:solidFill>
              </a:rPr>
            </a:br>
            <a:endParaRPr sz="1500" b="1">
              <a:solidFill>
                <a:schemeClr val="dk1"/>
              </a:solidFill>
            </a:endParaRPr>
          </a:p>
          <a:p>
            <a:pPr marL="914400" lvl="1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</a:pPr>
            <a:r>
              <a:rPr lang="en-US" sz="1500">
                <a:solidFill>
                  <a:schemeClr val="dk1"/>
                </a:solidFill>
              </a:rPr>
              <a:t>Prompt: “Resume este artículo en una frase.”</a:t>
            </a:r>
            <a:br>
              <a:rPr lang="en-US" sz="1500">
                <a:solidFill>
                  <a:schemeClr val="dk1"/>
                </a:solidFill>
              </a:rPr>
            </a:br>
            <a:endParaRPr sz="1500">
              <a:solidFill>
                <a:schemeClr val="dk1"/>
              </a:solidFill>
            </a:endParaRPr>
          </a:p>
          <a:p>
            <a:pPr marL="914400" lvl="1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</a:pPr>
            <a:r>
              <a:rPr lang="en-US" sz="1500">
                <a:solidFill>
                  <a:schemeClr val="dk1"/>
                </a:solidFill>
              </a:rPr>
              <a:t>Resultado: El modelo genera el resumen directamente, </a:t>
            </a:r>
            <a:r>
              <a:rPr lang="en-US" sz="1500" b="1">
                <a:solidFill>
                  <a:schemeClr val="dk1"/>
                </a:solidFill>
              </a:rPr>
              <a:t>sin ejemplos previos</a:t>
            </a:r>
            <a:r>
              <a:rPr lang="en-US" sz="1500">
                <a:solidFill>
                  <a:schemeClr val="dk1"/>
                </a:solidFill>
              </a:rPr>
              <a:t>.</a:t>
            </a:r>
            <a:br>
              <a:rPr lang="en-US" sz="1500">
                <a:solidFill>
                  <a:schemeClr val="dk1"/>
                </a:solidFill>
              </a:rPr>
            </a:br>
            <a:endParaRPr sz="1500">
              <a:solidFill>
                <a:schemeClr val="dk1"/>
              </a:solidFill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-US" sz="1500" b="1">
                <a:solidFill>
                  <a:schemeClr val="dk1"/>
                </a:solidFill>
              </a:rPr>
              <a:t>Uso:</a:t>
            </a:r>
            <a:r>
              <a:rPr lang="en-US" sz="1500">
                <a:solidFill>
                  <a:schemeClr val="dk1"/>
                </a:solidFill>
              </a:rPr>
              <a:t> Ideal cuando no tienes ejemplos listos o quieres probar la capacidad del modelo para “generalizar”.</a:t>
            </a:r>
            <a:endParaRPr sz="1500">
              <a:solidFill>
                <a:schemeClr val="dk1"/>
              </a:solidFill>
            </a:endParaRPr>
          </a:p>
          <a:p>
            <a:pPr marL="91440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1500">
                <a:solidFill>
                  <a:schemeClr val="dk1"/>
                </a:solidFill>
              </a:rPr>
              <a:t/>
            </a:r>
            <a:br>
              <a:rPr lang="en-US" sz="1500">
                <a:solidFill>
                  <a:schemeClr val="dk1"/>
                </a:solidFill>
              </a:rPr>
            </a:br>
            <a:endParaRPr sz="1500">
              <a:solidFill>
                <a:schemeClr val="dk1"/>
              </a:solidFill>
            </a:endParaRPr>
          </a:p>
        </p:txBody>
      </p:sp>
      <p:pic>
        <p:nvPicPr>
          <p:cNvPr id="202" name="Google Shape;202;g38926cd3b8a_0_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80075" y="2656155"/>
            <a:ext cx="3588803" cy="20169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8926cd3b8a_0_33"/>
          <p:cNvSpPr/>
          <p:nvPr/>
        </p:nvSpPr>
        <p:spPr>
          <a:xfrm>
            <a:off x="624600" y="865075"/>
            <a:ext cx="6506100" cy="9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2.1.1 Variantes de prompting</a:t>
            </a:r>
            <a:endParaRPr sz="2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g38926cd3b8a_0_33"/>
          <p:cNvSpPr/>
          <p:nvPr/>
        </p:nvSpPr>
        <p:spPr>
          <a:xfrm>
            <a:off x="8285745" y="4754795"/>
            <a:ext cx="23436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34.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g38926cd3b8a_0_33"/>
          <p:cNvSpPr/>
          <p:nvPr/>
        </p:nvSpPr>
        <p:spPr>
          <a:xfrm>
            <a:off x="8611019" y="221050"/>
            <a:ext cx="3015900" cy="5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Prompt  Engineering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g38926cd3b8a_0_33"/>
          <p:cNvSpPr txBox="1"/>
          <p:nvPr/>
        </p:nvSpPr>
        <p:spPr>
          <a:xfrm>
            <a:off x="870375" y="1616025"/>
            <a:ext cx="11321700" cy="550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chemeClr val="dk1"/>
                </a:solidFill>
              </a:rPr>
              <a:t>Few-Shot Prompting</a:t>
            </a:r>
            <a:endParaRPr sz="1500" b="1">
              <a:solidFill>
                <a:schemeClr val="dk1"/>
              </a:solidFill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-US" sz="1500" b="1">
                <a:solidFill>
                  <a:schemeClr val="dk1"/>
                </a:solidFill>
              </a:rPr>
              <a:t>Qué es:</a:t>
            </a:r>
            <a:r>
              <a:rPr lang="en-US" sz="1500">
                <a:solidFill>
                  <a:schemeClr val="dk1"/>
                </a:solidFill>
              </a:rPr>
              <a:t> El modelo recibe </a:t>
            </a:r>
            <a:r>
              <a:rPr lang="en-US" sz="1500" b="1">
                <a:solidFill>
                  <a:schemeClr val="dk1"/>
                </a:solidFill>
              </a:rPr>
              <a:t>unos pocos ejemplos</a:t>
            </a:r>
            <a:r>
              <a:rPr lang="en-US" sz="1500">
                <a:solidFill>
                  <a:schemeClr val="dk1"/>
                </a:solidFill>
              </a:rPr>
              <a:t> de cómo debería responder antes de generar su propia respuesta.</a:t>
            </a:r>
            <a:br>
              <a:rPr lang="en-US" sz="1500">
                <a:solidFill>
                  <a:schemeClr val="dk1"/>
                </a:solidFill>
              </a:rPr>
            </a:br>
            <a:endParaRPr sz="1500">
              <a:solidFill>
                <a:schemeClr val="dk1"/>
              </a:solidFill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-US" sz="1500" b="1">
                <a:solidFill>
                  <a:schemeClr val="dk1"/>
                </a:solidFill>
              </a:rPr>
              <a:t>Cómo funciona:</a:t>
            </a:r>
            <a:r>
              <a:rPr lang="en-US" sz="1500">
                <a:solidFill>
                  <a:schemeClr val="dk1"/>
                </a:solidFill>
              </a:rPr>
              <a:t> Le das varios ejemplos con la </a:t>
            </a:r>
            <a:r>
              <a:rPr lang="en-US" sz="1500" b="1">
                <a:solidFill>
                  <a:schemeClr val="dk1"/>
                </a:solidFill>
              </a:rPr>
              <a:t>entrada y la salida esperada</a:t>
            </a:r>
            <a:r>
              <a:rPr lang="en-US" sz="1500">
                <a:solidFill>
                  <a:schemeClr val="dk1"/>
                </a:solidFill>
              </a:rPr>
              <a:t>, y luego le das una nueva entrada para que genere la respuesta siguiendo el patrón.</a:t>
            </a:r>
            <a:br>
              <a:rPr lang="en-US" sz="1500">
                <a:solidFill>
                  <a:schemeClr val="dk1"/>
                </a:solidFill>
              </a:rPr>
            </a:br>
            <a:endParaRPr sz="1500">
              <a:solidFill>
                <a:schemeClr val="dk1"/>
              </a:solidFill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-US" sz="1500" b="1">
                <a:solidFill>
                  <a:schemeClr val="dk1"/>
                </a:solidFill>
              </a:rPr>
              <a:t>Ejemplo:</a:t>
            </a:r>
            <a:br>
              <a:rPr lang="en-US" sz="1500" b="1">
                <a:solidFill>
                  <a:schemeClr val="dk1"/>
                </a:solidFill>
              </a:rPr>
            </a:br>
            <a:endParaRPr sz="1500" b="1">
              <a:solidFill>
                <a:schemeClr val="dk1"/>
              </a:solidFill>
            </a:endParaRPr>
          </a:p>
          <a:p>
            <a:pPr marL="914400" lvl="1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</a:pPr>
            <a:r>
              <a:rPr lang="en-US" sz="1500">
                <a:solidFill>
                  <a:schemeClr val="dk1"/>
                </a:solidFill>
              </a:rPr>
              <a:t>Ejemplos previos:</a:t>
            </a:r>
            <a:br>
              <a:rPr lang="en-US" sz="1500">
                <a:solidFill>
                  <a:schemeClr val="dk1"/>
                </a:solidFill>
              </a:rPr>
            </a:br>
            <a:endParaRPr sz="1500">
              <a:solidFill>
                <a:schemeClr val="dk1"/>
              </a:solidFill>
            </a:endParaRPr>
          </a:p>
          <a:p>
            <a:pPr marL="1371600" lvl="2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■"/>
            </a:pPr>
            <a:r>
              <a:rPr lang="en-US" sz="1500">
                <a:solidFill>
                  <a:schemeClr val="dk1"/>
                </a:solidFill>
              </a:rPr>
              <a:t>Entrada: “Suma 2 + 3” → Salida: “5”</a:t>
            </a:r>
            <a:br>
              <a:rPr lang="en-US" sz="1500">
                <a:solidFill>
                  <a:schemeClr val="dk1"/>
                </a:solidFill>
              </a:rPr>
            </a:br>
            <a:endParaRPr sz="1500">
              <a:solidFill>
                <a:schemeClr val="dk1"/>
              </a:solidFill>
            </a:endParaRPr>
          </a:p>
          <a:p>
            <a:pPr marL="1371600" lvl="2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■"/>
            </a:pPr>
            <a:r>
              <a:rPr lang="en-US" sz="1500">
                <a:solidFill>
                  <a:schemeClr val="dk1"/>
                </a:solidFill>
              </a:rPr>
              <a:t>Entrada: “Suma 7 + 4” → Salida: “11”</a:t>
            </a:r>
            <a:br>
              <a:rPr lang="en-US" sz="1500">
                <a:solidFill>
                  <a:schemeClr val="dk1"/>
                </a:solidFill>
              </a:rPr>
            </a:br>
            <a:endParaRPr sz="1500">
              <a:solidFill>
                <a:schemeClr val="dk1"/>
              </a:solidFill>
            </a:endParaRPr>
          </a:p>
          <a:p>
            <a:pPr marL="914400" lvl="1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</a:pPr>
            <a:r>
              <a:rPr lang="en-US" sz="1500">
                <a:solidFill>
                  <a:schemeClr val="dk1"/>
                </a:solidFill>
              </a:rPr>
              <a:t>Nuevo prompt: “Suma 5 + 6” → Resultado esperado: “11”</a:t>
            </a:r>
            <a:br>
              <a:rPr lang="en-US" sz="1500">
                <a:solidFill>
                  <a:schemeClr val="dk1"/>
                </a:solidFill>
              </a:rPr>
            </a:br>
            <a:endParaRPr sz="1500">
              <a:solidFill>
                <a:schemeClr val="dk1"/>
              </a:solidFill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-US" sz="1500" b="1">
                <a:solidFill>
                  <a:schemeClr val="dk1"/>
                </a:solidFill>
              </a:rPr>
              <a:t>Uso:</a:t>
            </a:r>
            <a:r>
              <a:rPr lang="en-US" sz="1500">
                <a:solidFill>
                  <a:schemeClr val="dk1"/>
                </a:solidFill>
              </a:rPr>
              <a:t> Útil cuando quieres guiar al modelo para que siga un </a:t>
            </a:r>
            <a:r>
              <a:rPr lang="en-US" sz="1500" b="1">
                <a:solidFill>
                  <a:schemeClr val="dk1"/>
                </a:solidFill>
              </a:rPr>
              <a:t>formato específico</a:t>
            </a:r>
            <a:r>
              <a:rPr lang="en-US" sz="1500">
                <a:solidFill>
                  <a:schemeClr val="dk1"/>
                </a:solidFill>
              </a:rPr>
              <a:t> o un estilo determinado.</a:t>
            </a:r>
            <a:endParaRPr sz="1500">
              <a:solidFill>
                <a:schemeClr val="dk1"/>
              </a:solidFill>
            </a:endParaRPr>
          </a:p>
          <a:p>
            <a:pPr marL="91440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1500">
                <a:solidFill>
                  <a:schemeClr val="dk1"/>
                </a:solidFill>
              </a:rPr>
              <a:t/>
            </a:r>
            <a:br>
              <a:rPr lang="en-US" sz="1500">
                <a:solidFill>
                  <a:schemeClr val="dk1"/>
                </a:solidFill>
              </a:rPr>
            </a:br>
            <a:endParaRPr sz="1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37c5f9335bb_0_177"/>
          <p:cNvSpPr/>
          <p:nvPr/>
        </p:nvSpPr>
        <p:spPr>
          <a:xfrm>
            <a:off x="624600" y="865075"/>
            <a:ext cx="8414700" cy="9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2.1.2 Modelos de razonamiento</a:t>
            </a:r>
            <a:endParaRPr sz="2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g37c5f9335bb_0_177"/>
          <p:cNvSpPr/>
          <p:nvPr/>
        </p:nvSpPr>
        <p:spPr>
          <a:xfrm>
            <a:off x="624600" y="1529650"/>
            <a:ext cx="4865400" cy="39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500">
                <a:solidFill>
                  <a:schemeClr val="dk1"/>
                </a:solidFill>
              </a:rPr>
              <a:t>Podemos pensar en ello como el </a:t>
            </a:r>
            <a:r>
              <a:rPr lang="en-US" sz="1500" b="1">
                <a:solidFill>
                  <a:schemeClr val="dk1"/>
                </a:solidFill>
              </a:rPr>
              <a:t>mejor amigo de un LLM</a:t>
            </a:r>
            <a:r>
              <a:rPr lang="en-US" sz="1500">
                <a:solidFill>
                  <a:schemeClr val="dk1"/>
                </a:solidFill>
              </a:rPr>
              <a:t>, que después de aprender qué funcionó o no en el pasado, puede </a:t>
            </a:r>
            <a:r>
              <a:rPr lang="en-US" sz="1500" b="1">
                <a:solidFill>
                  <a:schemeClr val="dk1"/>
                </a:solidFill>
              </a:rPr>
              <a:t>recomendar la mejor cadena de pensamientos</a:t>
            </a:r>
            <a:r>
              <a:rPr lang="en-US" sz="1500">
                <a:solidFill>
                  <a:schemeClr val="dk1"/>
                </a:solidFill>
              </a:rPr>
              <a:t> para generar el resultado final.</a:t>
            </a:r>
            <a:endParaRPr sz="1500" b="0" i="0" u="none" strike="noStrike" cap="non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g37c5f9335bb_0_177"/>
          <p:cNvSpPr/>
          <p:nvPr/>
        </p:nvSpPr>
        <p:spPr>
          <a:xfrm>
            <a:off x="8285745" y="4754795"/>
            <a:ext cx="23436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34.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0" name="Google Shape;220;g37c5f9335bb_0_17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26625" y="1928450"/>
            <a:ext cx="5753624" cy="2189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g37c5f9335bb_0_17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09350" y="3640925"/>
            <a:ext cx="5635750" cy="2082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g37c5f9335bb_0_17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620050" y="3279847"/>
            <a:ext cx="3138876" cy="2346826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g37c5f9335bb_0_177"/>
          <p:cNvSpPr txBox="1"/>
          <p:nvPr/>
        </p:nvSpPr>
        <p:spPr>
          <a:xfrm>
            <a:off x="341975" y="6211025"/>
            <a:ext cx="9196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https://newsletter.maartengrootendorst.com/p/a-visual-guide-to-reasoning-llms</a:t>
            </a: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Google Shape;224;g37c5f9335bb_0_177"/>
          <p:cNvSpPr/>
          <p:nvPr/>
        </p:nvSpPr>
        <p:spPr>
          <a:xfrm>
            <a:off x="8611019" y="221050"/>
            <a:ext cx="3015900" cy="5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Prompt  Engineering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g37c5f9335bb_0_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2800" y="1634390"/>
            <a:ext cx="5869250" cy="25162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g37c5f9335bb_0_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81350" y="2617225"/>
            <a:ext cx="4955100" cy="373722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" name="Google Shape;30;g37c5f9335bb_0_4"/>
          <p:cNvCxnSpPr/>
          <p:nvPr/>
        </p:nvCxnSpPr>
        <p:spPr>
          <a:xfrm>
            <a:off x="3963800" y="3072475"/>
            <a:ext cx="2968200" cy="22422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1" name="Google Shape;31;g37c5f9335bb_0_4"/>
          <p:cNvSpPr/>
          <p:nvPr/>
        </p:nvSpPr>
        <p:spPr>
          <a:xfrm>
            <a:off x="8611019" y="221050"/>
            <a:ext cx="3015900" cy="5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LLMs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g37c5f9335bb_0_4"/>
          <p:cNvSpPr/>
          <p:nvPr/>
        </p:nvSpPr>
        <p:spPr>
          <a:xfrm>
            <a:off x="512788" y="886050"/>
            <a:ext cx="5041200" cy="9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457200" marR="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AutoNum type="arabicPeriod"/>
            </a:pPr>
            <a:r>
              <a:rPr lang="en-US" sz="2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Large Language Models</a:t>
            </a:r>
            <a:endParaRPr sz="2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38169d08c3e_0_0"/>
          <p:cNvSpPr/>
          <p:nvPr/>
        </p:nvSpPr>
        <p:spPr>
          <a:xfrm>
            <a:off x="698000" y="1762238"/>
            <a:ext cx="4865400" cy="39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chemeClr val="dk1"/>
                </a:solidFill>
              </a:rPr>
              <a:t>También requiere </a:t>
            </a:r>
            <a:r>
              <a:rPr lang="en-US" sz="1600" b="1">
                <a:solidFill>
                  <a:schemeClr val="dk1"/>
                </a:solidFill>
              </a:rPr>
              <a:t>ventanas de contexto más grandes de lo habitual</a:t>
            </a:r>
            <a:r>
              <a:rPr lang="en-US" sz="1600">
                <a:solidFill>
                  <a:schemeClr val="dk1"/>
                </a:solidFill>
              </a:rPr>
              <a:t>, para todos nuestros pensamientos…</a:t>
            </a: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chemeClr val="dk1"/>
                </a:solidFill>
              </a:rPr>
              <a:t>Podría </a:t>
            </a:r>
            <a:r>
              <a:rPr lang="en-US" sz="1600" b="1">
                <a:solidFill>
                  <a:schemeClr val="dk1"/>
                </a:solidFill>
              </a:rPr>
              <a:t>tomar hasta 20 veces más tiempo</a:t>
            </a:r>
            <a:r>
              <a:rPr lang="en-US" sz="1600">
                <a:solidFill>
                  <a:schemeClr val="dk1"/>
                </a:solidFill>
              </a:rPr>
              <a:t> generar el resultado final.</a:t>
            </a:r>
            <a:endParaRPr sz="1600">
              <a:solidFill>
                <a:schemeClr val="dk1"/>
              </a:solidFill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g38169d08c3e_0_0"/>
          <p:cNvSpPr/>
          <p:nvPr/>
        </p:nvSpPr>
        <p:spPr>
          <a:xfrm>
            <a:off x="8285745" y="4754795"/>
            <a:ext cx="23436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34.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g38169d08c3e_0_0"/>
          <p:cNvSpPr txBox="1"/>
          <p:nvPr/>
        </p:nvSpPr>
        <p:spPr>
          <a:xfrm>
            <a:off x="341975" y="6211025"/>
            <a:ext cx="9196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b="0" i="0" u="sng" strike="noStrike" cap="non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https://openai.com/index/learning-to-reason-with-llms/</a:t>
            </a:r>
            <a:r>
              <a:rPr lang="en-US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g38169d08c3e_0_0"/>
          <p:cNvSpPr/>
          <p:nvPr/>
        </p:nvSpPr>
        <p:spPr>
          <a:xfrm>
            <a:off x="8611019" y="221050"/>
            <a:ext cx="3015900" cy="5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Prompt  Engineering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4" name="Google Shape;234;g38169d08c3e_0_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76477" y="1652450"/>
            <a:ext cx="5750452" cy="417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381643d5b26_0_16"/>
          <p:cNvSpPr/>
          <p:nvPr/>
        </p:nvSpPr>
        <p:spPr>
          <a:xfrm>
            <a:off x="624600" y="1445750"/>
            <a:ext cx="6763200" cy="39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Por eso es posible que encuentres </a:t>
            </a:r>
            <a:r>
              <a:rPr lang="en-US" sz="1600" b="1">
                <a:solidFill>
                  <a:schemeClr val="dk1"/>
                </a:solidFill>
              </a:rPr>
              <a:t>diferentes tipos de modelos</a:t>
            </a:r>
            <a:r>
              <a:rPr lang="en-US" sz="1600">
                <a:solidFill>
                  <a:schemeClr val="dk1"/>
                </a:solidFill>
              </a:rPr>
              <a:t> al usarlos en una aplicación o al incluirlos en tus programas.</a:t>
            </a:r>
            <a:endParaRPr sz="1600">
              <a:solidFill>
                <a:schemeClr val="dk1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1600" b="1">
                <a:solidFill>
                  <a:schemeClr val="dk1"/>
                </a:solidFill>
              </a:rPr>
              <a:t>my-model-8b:</a:t>
            </a:r>
            <a:r>
              <a:rPr lang="en-US" sz="1600">
                <a:solidFill>
                  <a:schemeClr val="dk1"/>
                </a:solidFill>
              </a:rPr>
              <a:t> Modelo de generación de texto con 8 mil millones de parámetros.</a:t>
            </a:r>
            <a:br>
              <a:rPr lang="en-US" sz="1600">
                <a:solidFill>
                  <a:schemeClr val="dk1"/>
                </a:solidFill>
              </a:rPr>
            </a:br>
            <a:endParaRPr sz="1600">
              <a:solidFill>
                <a:schemeClr val="dk1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1600" b="1">
                <a:solidFill>
                  <a:schemeClr val="dk1"/>
                </a:solidFill>
              </a:rPr>
              <a:t>my-model-8b-instruct:</a:t>
            </a:r>
            <a:r>
              <a:rPr lang="en-US" sz="1600">
                <a:solidFill>
                  <a:schemeClr val="dk1"/>
                </a:solidFill>
              </a:rPr>
              <a:t> Modelo diseñado para </a:t>
            </a:r>
            <a:r>
              <a:rPr lang="en-US" sz="1600" b="1">
                <a:solidFill>
                  <a:schemeClr val="dk1"/>
                </a:solidFill>
              </a:rPr>
              <a:t>seguir instrucciones</a:t>
            </a:r>
            <a:r>
              <a:rPr lang="en-US" sz="1600">
                <a:solidFill>
                  <a:schemeClr val="dk1"/>
                </a:solidFill>
              </a:rPr>
              <a:t>.</a:t>
            </a:r>
            <a:br>
              <a:rPr lang="en-US" sz="1600">
                <a:solidFill>
                  <a:schemeClr val="dk1"/>
                </a:solidFill>
              </a:rPr>
            </a:br>
            <a:endParaRPr sz="1600">
              <a:solidFill>
                <a:schemeClr val="dk1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1600" b="1">
                <a:solidFill>
                  <a:schemeClr val="dk1"/>
                </a:solidFill>
              </a:rPr>
              <a:t>my-model-8b-reasoning:</a:t>
            </a:r>
            <a:r>
              <a:rPr lang="en-US" sz="1600">
                <a:solidFill>
                  <a:schemeClr val="dk1"/>
                </a:solidFill>
              </a:rPr>
              <a:t> Diseñado para que un </a:t>
            </a:r>
            <a:r>
              <a:rPr lang="en-US" sz="1600" b="1">
                <a:solidFill>
                  <a:schemeClr val="dk1"/>
                </a:solidFill>
              </a:rPr>
              <a:t>proceso de razonamiento</a:t>
            </a:r>
            <a:r>
              <a:rPr lang="en-US" sz="1600">
                <a:solidFill>
                  <a:schemeClr val="dk1"/>
                </a:solidFill>
              </a:rPr>
              <a:t> esté integrado dentro del proceso de inferencia del modelo.</a:t>
            </a:r>
            <a:endParaRPr sz="1600">
              <a:solidFill>
                <a:schemeClr val="dk1"/>
              </a:solidFill>
            </a:endParaRPr>
          </a:p>
          <a:p>
            <a:pPr marL="457200" marR="0" lvl="0" indent="0" algn="just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g381643d5b26_0_16"/>
          <p:cNvSpPr/>
          <p:nvPr/>
        </p:nvSpPr>
        <p:spPr>
          <a:xfrm>
            <a:off x="8611019" y="221050"/>
            <a:ext cx="3015900" cy="5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Prompt  Engineering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g381643d5b26_0_16"/>
          <p:cNvSpPr txBox="1"/>
          <p:nvPr/>
        </p:nvSpPr>
        <p:spPr>
          <a:xfrm>
            <a:off x="192625" y="6135600"/>
            <a:ext cx="6318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https://ai.meta.com/blog/llama-4-multimodal-intelligence/</a:t>
            </a: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3" name="Google Shape;243;g381643d5b26_0_16" title="chart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81875" y="1287550"/>
            <a:ext cx="4146225" cy="4848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38926cd3b8a_0_77"/>
          <p:cNvSpPr/>
          <p:nvPr/>
        </p:nvSpPr>
        <p:spPr>
          <a:xfrm>
            <a:off x="8285745" y="4754795"/>
            <a:ext cx="23436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34.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" name="Google Shape;250;g38926cd3b8a_0_77"/>
          <p:cNvSpPr/>
          <p:nvPr/>
        </p:nvSpPr>
        <p:spPr>
          <a:xfrm>
            <a:off x="8611019" y="221050"/>
            <a:ext cx="3015900" cy="5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Prompt  Engineering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g38926cd3b8a_0_77"/>
          <p:cNvSpPr txBox="1"/>
          <p:nvPr/>
        </p:nvSpPr>
        <p:spPr>
          <a:xfrm>
            <a:off x="734025" y="1195425"/>
            <a:ext cx="10381500" cy="50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chemeClr val="dk1"/>
                </a:solidFill>
              </a:rPr>
              <a:t>Chain-of-Thought (CoT)</a:t>
            </a:r>
            <a:endParaRPr sz="1500" b="1">
              <a:solidFill>
                <a:schemeClr val="dk1"/>
              </a:solidFill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-US" sz="1500" b="1">
                <a:solidFill>
                  <a:schemeClr val="dk1"/>
                </a:solidFill>
              </a:rPr>
              <a:t>Qué es:</a:t>
            </a:r>
            <a:r>
              <a:rPr lang="en-US" sz="1500">
                <a:solidFill>
                  <a:schemeClr val="dk1"/>
                </a:solidFill>
              </a:rPr>
              <a:t> Técnica que hace que un modelo de lenguaje </a:t>
            </a:r>
            <a:r>
              <a:rPr lang="en-US" sz="1500" b="1">
                <a:solidFill>
                  <a:schemeClr val="dk1"/>
                </a:solidFill>
              </a:rPr>
              <a:t>genere pasos intermedios de razonamiento</a:t>
            </a:r>
            <a:r>
              <a:rPr lang="en-US" sz="1500">
                <a:solidFill>
                  <a:schemeClr val="dk1"/>
                </a:solidFill>
              </a:rPr>
              <a:t> antes de dar la respuesta final.</a:t>
            </a:r>
            <a:br>
              <a:rPr lang="en-US" sz="1500">
                <a:solidFill>
                  <a:schemeClr val="dk1"/>
                </a:solidFill>
              </a:rPr>
            </a:br>
            <a:endParaRPr sz="1500">
              <a:solidFill>
                <a:schemeClr val="dk1"/>
              </a:solidFill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-US" sz="1500" b="1">
                <a:solidFill>
                  <a:schemeClr val="dk1"/>
                </a:solidFill>
              </a:rPr>
              <a:t>Cómo funciona:</a:t>
            </a:r>
            <a:br>
              <a:rPr lang="en-US" sz="1500" b="1">
                <a:solidFill>
                  <a:schemeClr val="dk1"/>
                </a:solidFill>
              </a:rPr>
            </a:br>
            <a:endParaRPr sz="1500" b="1">
              <a:solidFill>
                <a:schemeClr val="dk1"/>
              </a:solidFill>
            </a:endParaRPr>
          </a:p>
          <a:p>
            <a:pPr marL="914400" lvl="1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</a:pPr>
            <a:r>
              <a:rPr lang="en-US" sz="1500">
                <a:solidFill>
                  <a:schemeClr val="dk1"/>
                </a:solidFill>
              </a:rPr>
              <a:t>En lugar de responder directamente, el modelo </a:t>
            </a:r>
            <a:r>
              <a:rPr lang="en-US" sz="1500" b="1">
                <a:solidFill>
                  <a:schemeClr val="dk1"/>
                </a:solidFill>
              </a:rPr>
              <a:t>piensa en voz alta</a:t>
            </a:r>
            <a:r>
              <a:rPr lang="en-US" sz="1500">
                <a:solidFill>
                  <a:schemeClr val="dk1"/>
                </a:solidFill>
              </a:rPr>
              <a:t> paso a paso.</a:t>
            </a:r>
            <a:endParaRPr sz="1500">
              <a:solidFill>
                <a:schemeClr val="dk1"/>
              </a:solidFill>
            </a:endParaRPr>
          </a:p>
          <a:p>
            <a:pPr marL="914400" lvl="1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</a:pPr>
            <a:r>
              <a:rPr lang="en-US" sz="1500">
                <a:solidFill>
                  <a:schemeClr val="dk1"/>
                </a:solidFill>
              </a:rPr>
              <a:t>Esto ayuda a </a:t>
            </a:r>
            <a:r>
              <a:rPr lang="en-US" sz="1500" b="1">
                <a:solidFill>
                  <a:schemeClr val="dk1"/>
                </a:solidFill>
              </a:rPr>
              <a:t>resolver problemas complejos</a:t>
            </a:r>
            <a:r>
              <a:rPr lang="en-US" sz="1500">
                <a:solidFill>
                  <a:schemeClr val="dk1"/>
                </a:solidFill>
              </a:rPr>
              <a:t> y a mantener coherencia en tareas de varias etapas.</a:t>
            </a:r>
            <a:br>
              <a:rPr lang="en-US" sz="1500">
                <a:solidFill>
                  <a:schemeClr val="dk1"/>
                </a:solidFill>
              </a:rPr>
            </a:br>
            <a:endParaRPr sz="1500">
              <a:solidFill>
                <a:schemeClr val="dk1"/>
              </a:solidFill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-US" sz="1500" b="1">
                <a:solidFill>
                  <a:schemeClr val="dk1"/>
                </a:solidFill>
              </a:rPr>
              <a:t>Ejemplo:</a:t>
            </a:r>
            <a:br>
              <a:rPr lang="en-US" sz="1500" b="1">
                <a:solidFill>
                  <a:schemeClr val="dk1"/>
                </a:solidFill>
              </a:rPr>
            </a:br>
            <a:endParaRPr sz="1500" b="1">
              <a:solidFill>
                <a:schemeClr val="dk1"/>
              </a:solidFill>
            </a:endParaRPr>
          </a:p>
          <a:p>
            <a:pPr marL="914400" lvl="1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</a:pPr>
            <a:r>
              <a:rPr lang="en-US" sz="1500">
                <a:solidFill>
                  <a:schemeClr val="dk1"/>
                </a:solidFill>
              </a:rPr>
              <a:t>Pregunta: “Si tengo 3 manzanas y compro 5 más, ¿cuántas tengo?”</a:t>
            </a:r>
            <a:endParaRPr sz="1500">
              <a:solidFill>
                <a:schemeClr val="dk1"/>
              </a:solidFill>
            </a:endParaRPr>
          </a:p>
          <a:p>
            <a:pPr marL="914400" lvl="1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</a:pPr>
            <a:r>
              <a:rPr lang="en-US" sz="1500">
                <a:solidFill>
                  <a:schemeClr val="dk1"/>
                </a:solidFill>
              </a:rPr>
              <a:t>CoT:</a:t>
            </a:r>
            <a:br>
              <a:rPr lang="en-US" sz="1500">
                <a:solidFill>
                  <a:schemeClr val="dk1"/>
                </a:solidFill>
              </a:rPr>
            </a:br>
            <a:endParaRPr sz="1500">
              <a:solidFill>
                <a:schemeClr val="dk1"/>
              </a:solidFill>
            </a:endParaRPr>
          </a:p>
          <a:p>
            <a:pPr marL="1371600" lvl="2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rabicPeriod"/>
            </a:pPr>
            <a:r>
              <a:rPr lang="en-US" sz="1500">
                <a:solidFill>
                  <a:schemeClr val="dk1"/>
                </a:solidFill>
              </a:rPr>
              <a:t>“Comienzo con 3 manzanas.”</a:t>
            </a:r>
            <a:endParaRPr sz="1500">
              <a:solidFill>
                <a:schemeClr val="dk1"/>
              </a:solidFill>
            </a:endParaRPr>
          </a:p>
          <a:p>
            <a:pPr marL="1371600" lvl="2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rabicPeriod"/>
            </a:pPr>
            <a:r>
              <a:rPr lang="en-US" sz="1500">
                <a:solidFill>
                  <a:schemeClr val="dk1"/>
                </a:solidFill>
              </a:rPr>
              <a:t>“Compro 5 manzanas más.”</a:t>
            </a:r>
            <a:endParaRPr sz="1500">
              <a:solidFill>
                <a:schemeClr val="dk1"/>
              </a:solidFill>
            </a:endParaRPr>
          </a:p>
          <a:p>
            <a:pPr marL="1371600" lvl="2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rabicPeriod"/>
            </a:pPr>
            <a:r>
              <a:rPr lang="en-US" sz="1500">
                <a:solidFill>
                  <a:schemeClr val="dk1"/>
                </a:solidFill>
              </a:rPr>
              <a:t>“3 + 5 = 8.”</a:t>
            </a:r>
            <a:endParaRPr sz="1500">
              <a:solidFill>
                <a:schemeClr val="dk1"/>
              </a:solidFill>
            </a:endParaRPr>
          </a:p>
          <a:p>
            <a:pPr marL="914400" lvl="1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</a:pPr>
            <a:r>
              <a:rPr lang="en-US" sz="1500">
                <a:solidFill>
                  <a:schemeClr val="dk1"/>
                </a:solidFill>
              </a:rPr>
              <a:t>Respuesta final: “Tengo 8 manzanas.”</a:t>
            </a:r>
            <a:endParaRPr sz="1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38926cd3b8a_0_94"/>
          <p:cNvSpPr/>
          <p:nvPr/>
        </p:nvSpPr>
        <p:spPr>
          <a:xfrm>
            <a:off x="8285745" y="4754795"/>
            <a:ext cx="23436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34.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Google Shape;258;g38926cd3b8a_0_94"/>
          <p:cNvSpPr/>
          <p:nvPr/>
        </p:nvSpPr>
        <p:spPr>
          <a:xfrm>
            <a:off x="8611019" y="221050"/>
            <a:ext cx="3015900" cy="5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Prompt  Engineering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Google Shape;259;g38926cd3b8a_0_94"/>
          <p:cNvSpPr txBox="1"/>
          <p:nvPr/>
        </p:nvSpPr>
        <p:spPr>
          <a:xfrm>
            <a:off x="807425" y="1614875"/>
            <a:ext cx="5001900" cy="41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chemeClr val="dk1"/>
                </a:solidFill>
              </a:rPr>
              <a:t>Tree-of-Thoughts (ToT)</a:t>
            </a:r>
            <a:endParaRPr sz="1500" b="1">
              <a:solidFill>
                <a:schemeClr val="dk1"/>
              </a:solidFill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-US" sz="1500" b="1">
                <a:solidFill>
                  <a:schemeClr val="dk1"/>
                </a:solidFill>
              </a:rPr>
              <a:t>Qué es:</a:t>
            </a:r>
            <a:r>
              <a:rPr lang="en-US" sz="1500">
                <a:solidFill>
                  <a:schemeClr val="dk1"/>
                </a:solidFill>
              </a:rPr>
              <a:t> Evolución del CoT que permite que el modelo </a:t>
            </a:r>
            <a:r>
              <a:rPr lang="en-US" sz="1500" b="1">
                <a:solidFill>
                  <a:schemeClr val="dk1"/>
                </a:solidFill>
              </a:rPr>
              <a:t>explore varias cadenas de razonamiento en paralelo</a:t>
            </a:r>
            <a:r>
              <a:rPr lang="en-US" sz="1500">
                <a:solidFill>
                  <a:schemeClr val="dk1"/>
                </a:solidFill>
              </a:rPr>
              <a:t>, como un árbol.</a:t>
            </a:r>
            <a:br>
              <a:rPr lang="en-US" sz="1500">
                <a:solidFill>
                  <a:schemeClr val="dk1"/>
                </a:solidFill>
              </a:rPr>
            </a:br>
            <a:endParaRPr sz="1500">
              <a:solidFill>
                <a:schemeClr val="dk1"/>
              </a:solidFill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-US" sz="1500" b="1">
                <a:solidFill>
                  <a:schemeClr val="dk1"/>
                </a:solidFill>
              </a:rPr>
              <a:t>Cómo funciona:</a:t>
            </a:r>
            <a:br>
              <a:rPr lang="en-US" sz="1500" b="1">
                <a:solidFill>
                  <a:schemeClr val="dk1"/>
                </a:solidFill>
              </a:rPr>
            </a:br>
            <a:endParaRPr sz="1500" b="1">
              <a:solidFill>
                <a:schemeClr val="dk1"/>
              </a:solidFill>
            </a:endParaRPr>
          </a:p>
          <a:p>
            <a:pPr marL="914400" lvl="1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</a:pPr>
            <a:r>
              <a:rPr lang="en-US" sz="1500">
                <a:solidFill>
                  <a:schemeClr val="dk1"/>
                </a:solidFill>
              </a:rPr>
              <a:t>El modelo genera </a:t>
            </a:r>
            <a:r>
              <a:rPr lang="en-US" sz="1500" b="1">
                <a:solidFill>
                  <a:schemeClr val="dk1"/>
                </a:solidFill>
              </a:rPr>
              <a:t>varias posibles ideas o soluciones</a:t>
            </a:r>
            <a:r>
              <a:rPr lang="en-US" sz="1500">
                <a:solidFill>
                  <a:schemeClr val="dk1"/>
                </a:solidFill>
              </a:rPr>
              <a:t> y las evalúa antes de decidir cuál es la mejor.</a:t>
            </a:r>
            <a:endParaRPr sz="1500">
              <a:solidFill>
                <a:schemeClr val="dk1"/>
              </a:solidFill>
            </a:endParaRPr>
          </a:p>
          <a:p>
            <a:pPr marL="914400" lvl="1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</a:pPr>
            <a:r>
              <a:rPr lang="en-US" sz="1500">
                <a:solidFill>
                  <a:schemeClr val="dk1"/>
                </a:solidFill>
              </a:rPr>
              <a:t>Ideal para </a:t>
            </a:r>
            <a:r>
              <a:rPr lang="en-US" sz="1500" b="1">
                <a:solidFill>
                  <a:schemeClr val="dk1"/>
                </a:solidFill>
              </a:rPr>
              <a:t>tareas complejas o creativas</a:t>
            </a:r>
            <a:r>
              <a:rPr lang="en-US" sz="1500">
                <a:solidFill>
                  <a:schemeClr val="dk1"/>
                </a:solidFill>
              </a:rPr>
              <a:t>, donde hay múltiples caminos posibles para llegar a la respuesta.</a:t>
            </a:r>
            <a:endParaRPr sz="1500">
              <a:solidFill>
                <a:schemeClr val="dk1"/>
              </a:solidFill>
            </a:endParaRPr>
          </a:p>
          <a:p>
            <a:pPr marL="91440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500" b="1">
              <a:solidFill>
                <a:schemeClr val="dk1"/>
              </a:solidFill>
            </a:endParaRPr>
          </a:p>
        </p:txBody>
      </p:sp>
      <p:pic>
        <p:nvPicPr>
          <p:cNvPr id="260" name="Google Shape;260;g38926cd3b8a_0_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45075" y="2549100"/>
            <a:ext cx="4462536" cy="2510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37c5f9335bb_1_1"/>
          <p:cNvSpPr/>
          <p:nvPr/>
        </p:nvSpPr>
        <p:spPr>
          <a:xfrm>
            <a:off x="635100" y="1791800"/>
            <a:ext cx="5154600" cy="39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>
                <a:solidFill>
                  <a:schemeClr val="dk1"/>
                </a:solidFill>
              </a:rPr>
              <a:t>Hagamos un ejercicio sencillo para crear un </a:t>
            </a:r>
            <a:r>
              <a:rPr lang="en-US" sz="1500" b="1">
                <a:solidFill>
                  <a:schemeClr val="dk1"/>
                </a:solidFill>
              </a:rPr>
              <a:t>README atractivo</a:t>
            </a:r>
            <a:r>
              <a:rPr lang="en-US" sz="1500">
                <a:solidFill>
                  <a:schemeClr val="dk1"/>
                </a:solidFill>
              </a:rPr>
              <a:t> para nuestrp próximo proyecto.</a:t>
            </a:r>
            <a:endParaRPr sz="15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>
                <a:solidFill>
                  <a:schemeClr val="dk1"/>
                </a:solidFill>
              </a:rPr>
              <a:t>Puede que tome un par de intentos, pero incluye </a:t>
            </a:r>
            <a:r>
              <a:rPr lang="en-US" sz="1500" b="1">
                <a:solidFill>
                  <a:schemeClr val="dk1"/>
                </a:solidFill>
              </a:rPr>
              <a:t>todo lo que consideres que no es genérico</a:t>
            </a:r>
            <a:r>
              <a:rPr lang="en-US" sz="1500">
                <a:solidFill>
                  <a:schemeClr val="dk1"/>
                </a:solidFill>
              </a:rPr>
              <a:t>, sino específico para ti, tu empresa o las necesidades de tu cliente en tu prompt.</a:t>
            </a:r>
            <a:endParaRPr sz="15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>
                <a:solidFill>
                  <a:schemeClr val="dk1"/>
                </a:solidFill>
              </a:rPr>
              <a:t>A esto se le llama </a:t>
            </a:r>
            <a:r>
              <a:rPr lang="en-US" sz="1500" b="1">
                <a:solidFill>
                  <a:schemeClr val="dk1"/>
                </a:solidFill>
              </a:rPr>
              <a:t>prompting de cero disparos (zero-shot prompting)</a:t>
            </a:r>
            <a:r>
              <a:rPr lang="en-US" sz="1500">
                <a:solidFill>
                  <a:schemeClr val="dk1"/>
                </a:solidFill>
              </a:rPr>
              <a:t>.</a:t>
            </a:r>
            <a:endParaRPr sz="1500">
              <a:solidFill>
                <a:schemeClr val="dk1"/>
              </a:solidFill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5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g37c5f9335bb_1_1"/>
          <p:cNvSpPr/>
          <p:nvPr/>
        </p:nvSpPr>
        <p:spPr>
          <a:xfrm>
            <a:off x="7888320" y="4606920"/>
            <a:ext cx="23436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34.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g37c5f9335bb_1_1"/>
          <p:cNvSpPr txBox="1"/>
          <p:nvPr/>
        </p:nvSpPr>
        <p:spPr>
          <a:xfrm>
            <a:off x="635100" y="4841050"/>
            <a:ext cx="53151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600" b="0" i="0" u="sng" strike="noStrike" cap="none">
                <a:solidFill>
                  <a:srgbClr val="0097A7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https://www.promptingguide.ai/techniques/zeroshot</a:t>
            </a:r>
            <a:r>
              <a:rPr lang="en-US" sz="16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g37c5f9335bb_1_1"/>
          <p:cNvSpPr/>
          <p:nvPr/>
        </p:nvSpPr>
        <p:spPr>
          <a:xfrm>
            <a:off x="8611019" y="221050"/>
            <a:ext cx="3015900" cy="5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Prompt  Engineering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0" name="Google Shape;270;g37c5f9335bb_1_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43850" y="1720075"/>
            <a:ext cx="5881026" cy="4415525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g37c5f9335bb_1_1"/>
          <p:cNvSpPr/>
          <p:nvPr/>
        </p:nvSpPr>
        <p:spPr>
          <a:xfrm>
            <a:off x="624600" y="865075"/>
            <a:ext cx="10690200" cy="9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2.2 Ejemplos</a:t>
            </a:r>
            <a:endParaRPr sz="2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g37c5f9335bb_1_1"/>
          <p:cNvSpPr txBox="1"/>
          <p:nvPr/>
        </p:nvSpPr>
        <p:spPr>
          <a:xfrm>
            <a:off x="6270775" y="865075"/>
            <a:ext cx="5763900" cy="7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chemeClr val="dk1"/>
                </a:solidFill>
              </a:rPr>
              <a:t>El usuario está pidiendo al sistema que sugiera una lista de tareas (TODOS) para mejorar un proyecto de código, enfocándose en dos áreas: </a:t>
            </a:r>
            <a:r>
              <a:rPr lang="en-US" sz="1100" b="1">
                <a:solidFill>
                  <a:schemeClr val="dk1"/>
                </a:solidFill>
              </a:rPr>
              <a:t>añadir más funciones matemáticas</a:t>
            </a:r>
            <a:r>
              <a:rPr lang="en-US" sz="1100">
                <a:solidFill>
                  <a:schemeClr val="dk1"/>
                </a:solidFill>
              </a:rPr>
              <a:t> y </a:t>
            </a:r>
            <a:r>
              <a:rPr lang="en-US" sz="1100" b="1">
                <a:solidFill>
                  <a:schemeClr val="dk1"/>
                </a:solidFill>
              </a:rPr>
              <a:t>mejorar las pruebas de código.</a:t>
            </a:r>
            <a:endParaRPr sz="1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73" name="Google Shape;273;g37c5f9335bb_1_1"/>
          <p:cNvSpPr/>
          <p:nvPr/>
        </p:nvSpPr>
        <p:spPr>
          <a:xfrm rot="6865038">
            <a:off x="8357486" y="1761650"/>
            <a:ext cx="587112" cy="105396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37c5f9335bb_1_23"/>
          <p:cNvSpPr/>
          <p:nvPr/>
        </p:nvSpPr>
        <p:spPr>
          <a:xfrm>
            <a:off x="1349125" y="2095875"/>
            <a:ext cx="4125600" cy="39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>
                <a:solidFill>
                  <a:schemeClr val="dk1"/>
                </a:solidFill>
              </a:rPr>
              <a:t>En algunos casos, puede que necesites </a:t>
            </a:r>
            <a:r>
              <a:rPr lang="en-US" sz="1500" b="1">
                <a:solidFill>
                  <a:schemeClr val="dk1"/>
                </a:solidFill>
              </a:rPr>
              <a:t>proporcionar ejemplos específicos</a:t>
            </a:r>
            <a:r>
              <a:rPr lang="en-US" sz="1500">
                <a:solidFill>
                  <a:schemeClr val="dk1"/>
                </a:solidFill>
              </a:rPr>
              <a:t>.</a:t>
            </a:r>
            <a:endParaRPr sz="15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>
                <a:solidFill>
                  <a:schemeClr val="dk1"/>
                </a:solidFill>
              </a:rPr>
              <a:t>Es una forma de </a:t>
            </a:r>
            <a:r>
              <a:rPr lang="en-US" sz="1500" b="1">
                <a:solidFill>
                  <a:schemeClr val="dk1"/>
                </a:solidFill>
              </a:rPr>
              <a:t>enseñarle al modelo lo que quieres decir</a:t>
            </a:r>
            <a:r>
              <a:rPr lang="en-US" sz="1500">
                <a:solidFill>
                  <a:schemeClr val="dk1"/>
                </a:solidFill>
              </a:rPr>
              <a:t>. Este tipo de aprendizaje en contexto se conoce como </a:t>
            </a:r>
            <a:r>
              <a:rPr lang="en-US" sz="1500" b="1">
                <a:solidFill>
                  <a:schemeClr val="dk1"/>
                </a:solidFill>
              </a:rPr>
              <a:t>few-shot prompting</a:t>
            </a:r>
            <a:r>
              <a:rPr lang="en-US" sz="1500">
                <a:solidFill>
                  <a:schemeClr val="dk1"/>
                </a:solidFill>
              </a:rPr>
              <a:t>.</a:t>
            </a:r>
            <a:endParaRPr sz="1500">
              <a:solidFill>
                <a:schemeClr val="dk1"/>
              </a:solidFill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5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g37c5f9335bb_1_23"/>
          <p:cNvSpPr/>
          <p:nvPr/>
        </p:nvSpPr>
        <p:spPr>
          <a:xfrm>
            <a:off x="7888320" y="4606920"/>
            <a:ext cx="23436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34.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g37c5f9335bb_1_23"/>
          <p:cNvSpPr/>
          <p:nvPr/>
        </p:nvSpPr>
        <p:spPr>
          <a:xfrm>
            <a:off x="8611019" y="221050"/>
            <a:ext cx="3015900" cy="5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Prompt  Engineering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g37c5f9335bb_1_23"/>
          <p:cNvSpPr txBox="1"/>
          <p:nvPr/>
        </p:nvSpPr>
        <p:spPr>
          <a:xfrm>
            <a:off x="1349125" y="4033575"/>
            <a:ext cx="5185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sng" strike="noStrike" cap="none">
                <a:solidFill>
                  <a:srgbClr val="0097A7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https://www.promptingguide.ai/techniques/fewshot</a:t>
            </a: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3" name="Google Shape;283;g37c5f9335bb_1_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52903" y="823125"/>
            <a:ext cx="4738649" cy="578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37c5f9335bb_1_59"/>
          <p:cNvSpPr/>
          <p:nvPr/>
        </p:nvSpPr>
        <p:spPr>
          <a:xfrm>
            <a:off x="8285745" y="4754795"/>
            <a:ext cx="23436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34.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" name="Google Shape;290;g37c5f9335bb_1_59"/>
          <p:cNvSpPr/>
          <p:nvPr/>
        </p:nvSpPr>
        <p:spPr>
          <a:xfrm>
            <a:off x="8611019" y="221050"/>
            <a:ext cx="3015900" cy="5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Prompt  Engineering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1" name="Google Shape;291;g37c5f9335bb_1_5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91775" y="1078779"/>
            <a:ext cx="7879801" cy="547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g37c5f9335bb_1_5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2225" y="3429738"/>
            <a:ext cx="2705100" cy="962025"/>
          </a:xfrm>
          <a:prstGeom prst="rect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93" name="Google Shape;293;g37c5f9335bb_1_59"/>
          <p:cNvSpPr/>
          <p:nvPr/>
        </p:nvSpPr>
        <p:spPr>
          <a:xfrm>
            <a:off x="3421275" y="2182798"/>
            <a:ext cx="621315" cy="1770331"/>
          </a:xfrm>
          <a:custGeom>
            <a:avLst/>
            <a:gdLst/>
            <a:ahLst/>
            <a:cxnLst/>
            <a:rect l="l" t="t" r="r" b="b"/>
            <a:pathLst>
              <a:path w="20519" h="103377" extrusionOk="0">
                <a:moveTo>
                  <a:pt x="20519" y="944"/>
                </a:moveTo>
                <a:cubicBezTo>
                  <a:pt x="19318" y="2377"/>
                  <a:pt x="14881" y="-5803"/>
                  <a:pt x="13310" y="9540"/>
                </a:cubicBezTo>
                <a:cubicBezTo>
                  <a:pt x="11739" y="24883"/>
                  <a:pt x="13309" y="77426"/>
                  <a:pt x="11091" y="93000"/>
                </a:cubicBezTo>
                <a:cubicBezTo>
                  <a:pt x="8873" y="108574"/>
                  <a:pt x="1849" y="101318"/>
                  <a:pt x="0" y="102982"/>
                </a:cubicBezTo>
              </a:path>
            </a:pathLst>
          </a:cu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g37c5f9335bb_1_59"/>
          <p:cNvSpPr txBox="1"/>
          <p:nvPr/>
        </p:nvSpPr>
        <p:spPr>
          <a:xfrm>
            <a:off x="440450" y="1950450"/>
            <a:ext cx="32088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</a:rPr>
              <a:t>Vemos una </a:t>
            </a:r>
            <a:r>
              <a:rPr lang="en-US" sz="1100" b="1">
                <a:solidFill>
                  <a:schemeClr val="dk1"/>
                </a:solidFill>
              </a:rPr>
              <a:t>aplicación de alto nivel de Chain-of-Thought</a:t>
            </a:r>
            <a:r>
              <a:rPr lang="en-US" sz="1100">
                <a:solidFill>
                  <a:schemeClr val="dk1"/>
                </a:solidFill>
              </a:rPr>
              <a:t> porque muestra un diagnóstico técnico profundo y estructurado. Esta capacidad de razonamiento es la base que permite a los modelos avanzados de IA abordar problemas complejos de ingeniería de software.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3828af9dab7_0_0"/>
          <p:cNvSpPr/>
          <p:nvPr/>
        </p:nvSpPr>
        <p:spPr>
          <a:xfrm>
            <a:off x="9718700" y="4806375"/>
            <a:ext cx="1367700" cy="741600"/>
          </a:xfrm>
          <a:prstGeom prst="rect">
            <a:avLst/>
          </a:prstGeom>
          <a:solidFill>
            <a:srgbClr val="134F5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" name="Google Shape;301;g3828af9dab7_0_0"/>
          <p:cNvSpPr/>
          <p:nvPr/>
        </p:nvSpPr>
        <p:spPr>
          <a:xfrm>
            <a:off x="721925" y="1068250"/>
            <a:ext cx="109050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500">
                <a:solidFill>
                  <a:schemeClr val="dk1"/>
                </a:solidFill>
              </a:rPr>
              <a:t>Versionar los prompts podría ser una buena idea, ya que el resultado, ya sea texto o código, es el </a:t>
            </a:r>
            <a:r>
              <a:rPr lang="en-US" sz="1500" b="1">
                <a:solidFill>
                  <a:schemeClr val="dk1"/>
                </a:solidFill>
              </a:rPr>
              <a:t>artefacto</a:t>
            </a:r>
            <a:r>
              <a:rPr lang="en-US" sz="1500">
                <a:solidFill>
                  <a:schemeClr val="dk1"/>
                </a:solidFill>
              </a:rPr>
              <a:t>, no la fuente.</a:t>
            </a:r>
            <a:endParaRPr sz="2200" b="0" i="0" u="none" strike="noStrike" cap="non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500">
                <a:solidFill>
                  <a:schemeClr val="dk1"/>
                </a:solidFill>
              </a:rPr>
              <a:t>El desafío es la </a:t>
            </a:r>
            <a:r>
              <a:rPr lang="en-US" sz="1500" b="1">
                <a:solidFill>
                  <a:schemeClr val="dk1"/>
                </a:solidFill>
              </a:rPr>
              <a:t>información adicional</a:t>
            </a:r>
            <a:r>
              <a:rPr lang="en-US" sz="1500">
                <a:solidFill>
                  <a:schemeClr val="dk1"/>
                </a:solidFill>
              </a:rPr>
              <a:t> que se agrega sin que lo sepamos.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" name="Google Shape;302;g3828af9dab7_0_0"/>
          <p:cNvSpPr/>
          <p:nvPr/>
        </p:nvSpPr>
        <p:spPr>
          <a:xfrm>
            <a:off x="8611019" y="221050"/>
            <a:ext cx="3015900" cy="5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Prompt  Engineering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3" name="Google Shape;303;g3828af9dab7_0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87276" y="3721186"/>
            <a:ext cx="1860900" cy="57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g3828af9dab7_0_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50050" y="1810525"/>
            <a:ext cx="6352962" cy="274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g3828af9dab7_0_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211852" y="2635975"/>
            <a:ext cx="3302285" cy="57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g3828af9dab7_0_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462500" y="4203800"/>
            <a:ext cx="2051625" cy="2051650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g3828af9dab7_0_0"/>
          <p:cNvSpPr txBox="1"/>
          <p:nvPr/>
        </p:nvSpPr>
        <p:spPr>
          <a:xfrm>
            <a:off x="7990525" y="1810525"/>
            <a:ext cx="3636300" cy="7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7"/>
              </a:rPr>
              <a:t>https://www.promptlayer.com/glossary/prompt-versioning</a:t>
            </a:r>
            <a:r>
              <a:rPr lang="en-US">
                <a:solidFill>
                  <a:schemeClr val="dk1"/>
                </a:solidFill>
              </a:rPr>
              <a:t> </a:t>
            </a:r>
            <a:endParaRPr sz="1800"/>
          </a:p>
        </p:txBody>
      </p:sp>
      <p:sp>
        <p:nvSpPr>
          <p:cNvPr id="308" name="Google Shape;308;g3828af9dab7_0_0"/>
          <p:cNvSpPr txBox="1"/>
          <p:nvPr/>
        </p:nvSpPr>
        <p:spPr>
          <a:xfrm>
            <a:off x="775975" y="5468125"/>
            <a:ext cx="8766600" cy="9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chemeClr val="dk1"/>
                </a:solidFill>
              </a:rPr>
              <a:t>Por ejemplo:</a:t>
            </a:r>
            <a:endParaRPr sz="1100"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 sz="1100">
                <a:solidFill>
                  <a:schemeClr val="dk1"/>
                </a:solidFill>
              </a:rPr>
              <a:t>Si pides un resumen de un artículo, el modelo puede </a:t>
            </a:r>
            <a:r>
              <a:rPr lang="en-US" sz="1100" b="1">
                <a:solidFill>
                  <a:schemeClr val="dk1"/>
                </a:solidFill>
              </a:rPr>
              <a:t>incluir datos adicionales o inferencias</a:t>
            </a:r>
            <a:r>
              <a:rPr lang="en-US" sz="1100">
                <a:solidFill>
                  <a:schemeClr val="dk1"/>
                </a:solidFill>
              </a:rPr>
              <a:t> que no están en el texto original.</a:t>
            </a:r>
            <a:br>
              <a:rPr lang="en-US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 sz="1100">
                <a:solidFill>
                  <a:schemeClr val="dk1"/>
                </a:solidFill>
              </a:rPr>
              <a:t>Si pides un fragmento de código, puede </a:t>
            </a:r>
            <a:r>
              <a:rPr lang="en-US" sz="1100" b="1">
                <a:solidFill>
                  <a:schemeClr val="dk1"/>
                </a:solidFill>
              </a:rPr>
              <a:t>agregar funciones o comentarios</a:t>
            </a:r>
            <a:r>
              <a:rPr lang="en-US" sz="1100">
                <a:solidFill>
                  <a:schemeClr val="dk1"/>
                </a:solidFill>
              </a:rPr>
              <a:t> que no solicitaste.</a:t>
            </a:r>
            <a:endParaRPr sz="18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37c5f9335bb_0_148"/>
          <p:cNvSpPr/>
          <p:nvPr/>
        </p:nvSpPr>
        <p:spPr>
          <a:xfrm>
            <a:off x="624600" y="1445750"/>
            <a:ext cx="5819100" cy="39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chemeClr val="dk1"/>
                </a:solidFill>
              </a:rPr>
              <a:t>No existen fórmulas mágicas más allá de </a:t>
            </a:r>
            <a:r>
              <a:rPr lang="en-US" sz="1600" b="1">
                <a:solidFill>
                  <a:schemeClr val="dk1"/>
                </a:solidFill>
              </a:rPr>
              <a:t>incluir la información correcta</a:t>
            </a:r>
            <a:r>
              <a:rPr lang="en-US" sz="1600">
                <a:solidFill>
                  <a:schemeClr val="dk1"/>
                </a:solidFill>
              </a:rPr>
              <a:t>. Ni demasiado, ni muy poca. Si te ayuda, puedes usar un </a:t>
            </a:r>
            <a:r>
              <a:rPr lang="en-US" sz="1600" b="1">
                <a:solidFill>
                  <a:schemeClr val="dk1"/>
                </a:solidFill>
              </a:rPr>
              <a:t>marco de trabajo</a:t>
            </a:r>
            <a:r>
              <a:rPr lang="en-US" sz="1600">
                <a:solidFill>
                  <a:schemeClr val="dk1"/>
                </a:solidFill>
              </a:rPr>
              <a:t>:</a:t>
            </a:r>
            <a:endParaRPr sz="1600">
              <a:solidFill>
                <a:schemeClr val="dk1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1600" b="1">
                <a:solidFill>
                  <a:schemeClr val="dk1"/>
                </a:solidFill>
              </a:rPr>
              <a:t>RACE</a:t>
            </a:r>
            <a:br>
              <a:rPr lang="en-US" sz="1600" b="1">
                <a:solidFill>
                  <a:schemeClr val="dk1"/>
                </a:solidFill>
              </a:rPr>
            </a:br>
            <a:endParaRPr sz="1600" b="1">
              <a:solidFill>
                <a:schemeClr val="dk1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1600" b="1">
                <a:solidFill>
                  <a:schemeClr val="dk1"/>
                </a:solidFill>
              </a:rPr>
              <a:t>ASPECT</a:t>
            </a:r>
            <a:br>
              <a:rPr lang="en-US" sz="1600" b="1">
                <a:solidFill>
                  <a:schemeClr val="dk1"/>
                </a:solidFill>
              </a:rPr>
            </a:br>
            <a:endParaRPr sz="1600" b="1">
              <a:solidFill>
                <a:schemeClr val="dk1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1600" b="1">
                <a:solidFill>
                  <a:schemeClr val="dk1"/>
                </a:solidFill>
              </a:rPr>
              <a:t>TRACI</a:t>
            </a:r>
            <a:br>
              <a:rPr lang="en-US" sz="1600" b="1">
                <a:solidFill>
                  <a:schemeClr val="dk1"/>
                </a:solidFill>
              </a:rPr>
            </a:br>
            <a:r>
              <a:rPr lang="en-US" sz="1600">
                <a:solidFill>
                  <a:schemeClr val="dk1"/>
                </a:solidFill>
              </a:rPr>
              <a:t> …</a:t>
            </a:r>
            <a:br>
              <a:rPr lang="en-US" sz="1600">
                <a:solidFill>
                  <a:schemeClr val="dk1"/>
                </a:solidFill>
              </a:rPr>
            </a:b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chemeClr val="dk1"/>
                </a:solidFill>
              </a:rPr>
              <a:t>O seguir la recomendación simple, específica y breve de GitHub.</a:t>
            </a:r>
            <a:endParaRPr sz="1600">
              <a:solidFill>
                <a:schemeClr val="dk1"/>
              </a:solidFill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g37c5f9335bb_0_148"/>
          <p:cNvSpPr/>
          <p:nvPr/>
        </p:nvSpPr>
        <p:spPr>
          <a:xfrm>
            <a:off x="7888320" y="4606920"/>
            <a:ext cx="23436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34.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" name="Google Shape;316;g37c5f9335bb_0_148"/>
          <p:cNvSpPr txBox="1"/>
          <p:nvPr/>
        </p:nvSpPr>
        <p:spPr>
          <a:xfrm>
            <a:off x="675825" y="5669775"/>
            <a:ext cx="5323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3S principle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7" name="Google Shape;317;g37c5f9335bb_0_14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245400" y="1088775"/>
            <a:ext cx="4076000" cy="5094975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g37c5f9335bb_0_148"/>
          <p:cNvSpPr/>
          <p:nvPr/>
        </p:nvSpPr>
        <p:spPr>
          <a:xfrm>
            <a:off x="8611019" y="221050"/>
            <a:ext cx="3015900" cy="5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Prompt  Engineering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37c5f9335bb_0_158"/>
          <p:cNvSpPr/>
          <p:nvPr/>
        </p:nvSpPr>
        <p:spPr>
          <a:xfrm>
            <a:off x="677013" y="1288459"/>
            <a:ext cx="11116500" cy="39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>
                <a:solidFill>
                  <a:schemeClr val="dk1"/>
                </a:solidFill>
              </a:rPr>
              <a:t>Cuando utilizas una </a:t>
            </a:r>
            <a:r>
              <a:rPr lang="en-US" sz="1500" b="1">
                <a:solidFill>
                  <a:schemeClr val="dk1"/>
                </a:solidFill>
              </a:rPr>
              <a:t>interfaz de un modelo de lenguaje</a:t>
            </a:r>
            <a:r>
              <a:rPr lang="en-US" sz="1500">
                <a:solidFill>
                  <a:schemeClr val="dk1"/>
                </a:solidFill>
              </a:rPr>
              <a:t> (como ChatGPT, OpenAI Playground u otras), </a:t>
            </a:r>
            <a:r>
              <a:rPr lang="en-US" sz="1500" b="1">
                <a:solidFill>
                  <a:schemeClr val="dk1"/>
                </a:solidFill>
              </a:rPr>
              <a:t>el prompt que tú escribes no siempre es lo único que el modelo recibe</a:t>
            </a:r>
            <a:r>
              <a:rPr lang="en-US" sz="1500">
                <a:solidFill>
                  <a:schemeClr val="dk1"/>
                </a:solidFill>
              </a:rPr>
              <a:t>.</a:t>
            </a:r>
            <a:endParaRPr sz="1500">
              <a:solidFill>
                <a:schemeClr val="dk1"/>
              </a:solidFill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-US" sz="1500">
                <a:solidFill>
                  <a:schemeClr val="dk1"/>
                </a:solidFill>
              </a:rPr>
              <a:t>Algunas interfaces pueden </a:t>
            </a:r>
            <a:r>
              <a:rPr lang="en-US" sz="1500" b="1">
                <a:solidFill>
                  <a:schemeClr val="dk1"/>
                </a:solidFill>
              </a:rPr>
              <a:t>agregar información adicional automáticamente</a:t>
            </a:r>
            <a:r>
              <a:rPr lang="en-US" sz="1500">
                <a:solidFill>
                  <a:schemeClr val="dk1"/>
                </a:solidFill>
              </a:rPr>
              <a:t>, como:</a:t>
            </a:r>
            <a:br>
              <a:rPr lang="en-US" sz="1500">
                <a:solidFill>
                  <a:schemeClr val="dk1"/>
                </a:solidFill>
              </a:rPr>
            </a:br>
            <a:endParaRPr sz="1500">
              <a:solidFill>
                <a:schemeClr val="dk1"/>
              </a:solidFill>
            </a:endParaRPr>
          </a:p>
          <a:p>
            <a:pPr marL="914400" lvl="1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</a:pPr>
            <a:r>
              <a:rPr lang="en-US" sz="1500">
                <a:solidFill>
                  <a:schemeClr val="dk1"/>
                </a:solidFill>
              </a:rPr>
              <a:t>Instrucciones generales al modelo (“Sé útil y educado”).</a:t>
            </a:r>
            <a:endParaRPr sz="1500">
              <a:solidFill>
                <a:schemeClr val="dk1"/>
              </a:solidFill>
            </a:endParaRPr>
          </a:p>
          <a:p>
            <a:pPr marL="914400" lvl="1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</a:pPr>
            <a:r>
              <a:rPr lang="en-US" sz="1500">
                <a:solidFill>
                  <a:schemeClr val="dk1"/>
                </a:solidFill>
              </a:rPr>
              <a:t>Contexto previo de la conversación.</a:t>
            </a:r>
            <a:endParaRPr sz="1500">
              <a:solidFill>
                <a:schemeClr val="dk1"/>
              </a:solidFill>
            </a:endParaRPr>
          </a:p>
          <a:p>
            <a:pPr marL="914400" lvl="1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</a:pPr>
            <a:r>
              <a:rPr lang="en-US" sz="1500">
                <a:solidFill>
                  <a:schemeClr val="dk1"/>
                </a:solidFill>
              </a:rPr>
              <a:t>Datos de configuración o metadatos.</a:t>
            </a:r>
            <a:endParaRPr sz="1500">
              <a:solidFill>
                <a:schemeClr val="dk1"/>
              </a:solidFill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" name="Google Shape;325;g37c5f9335bb_0_158"/>
          <p:cNvSpPr/>
          <p:nvPr/>
        </p:nvSpPr>
        <p:spPr>
          <a:xfrm>
            <a:off x="7888320" y="4606920"/>
            <a:ext cx="23436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34.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g37c5f9335bb_0_158"/>
          <p:cNvSpPr txBox="1"/>
          <p:nvPr/>
        </p:nvSpPr>
        <p:spPr>
          <a:xfrm>
            <a:off x="554525" y="6007675"/>
            <a:ext cx="6682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https://docs.anthropic.com/en/release-notes/system-prompts#august-5-2025</a:t>
            </a: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https://chatgpt.com/g/g-8qIKJ1ORT-system-prompt-generator</a:t>
            </a: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7" name="Google Shape;327;g37c5f9335bb_0_15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727100" y="3700179"/>
            <a:ext cx="6911476" cy="1696567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g37c5f9335bb_0_158"/>
          <p:cNvSpPr/>
          <p:nvPr/>
        </p:nvSpPr>
        <p:spPr>
          <a:xfrm>
            <a:off x="8611019" y="221050"/>
            <a:ext cx="3015900" cy="5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Prompt  Engineering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g37c5f9335bb_0_20"/>
          <p:cNvSpPr/>
          <p:nvPr/>
        </p:nvSpPr>
        <p:spPr>
          <a:xfrm>
            <a:off x="512788" y="886050"/>
            <a:ext cx="5041200" cy="9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1.1 Token</a:t>
            </a:r>
            <a:endParaRPr sz="2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g37c5f9335bb_0_20"/>
          <p:cNvSpPr txBox="1"/>
          <p:nvPr/>
        </p:nvSpPr>
        <p:spPr>
          <a:xfrm>
            <a:off x="710500" y="6055197"/>
            <a:ext cx="3493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https://tiktokenizer.vercel.app/</a:t>
            </a: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" name="Google Shape;40;g37c5f9335bb_0_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26638" y="1705375"/>
            <a:ext cx="2666875" cy="1892850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g37c5f9335bb_0_20"/>
          <p:cNvSpPr/>
          <p:nvPr/>
        </p:nvSpPr>
        <p:spPr>
          <a:xfrm>
            <a:off x="8611019" y="221050"/>
            <a:ext cx="3015900" cy="5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LLMs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g37c5f9335bb_0_20"/>
          <p:cNvSpPr txBox="1"/>
          <p:nvPr/>
        </p:nvSpPr>
        <p:spPr>
          <a:xfrm>
            <a:off x="586200" y="1530475"/>
            <a:ext cx="5286000" cy="505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38100" lvl="0" indent="0" algn="l" rtl="0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>
                <a:solidFill>
                  <a:schemeClr val="dk1"/>
                </a:solidFill>
              </a:rPr>
              <a:t>Los modelos primero </a:t>
            </a:r>
            <a:r>
              <a:rPr lang="en-US" sz="1500" b="1">
                <a:solidFill>
                  <a:schemeClr val="dk1"/>
                </a:solidFill>
              </a:rPr>
              <a:t>construyen una representación numérica</a:t>
            </a:r>
            <a:r>
              <a:rPr lang="en-US" sz="1500">
                <a:solidFill>
                  <a:schemeClr val="dk1"/>
                </a:solidFill>
              </a:rPr>
              <a:t> de nuestros datos de entrada.</a:t>
            </a:r>
            <a:br>
              <a:rPr lang="en-US" sz="1500">
                <a:solidFill>
                  <a:schemeClr val="dk1"/>
                </a:solidFill>
              </a:rPr>
            </a:br>
            <a:endParaRPr sz="1500">
              <a:solidFill>
                <a:schemeClr val="dk1"/>
              </a:solidFill>
            </a:endParaRPr>
          </a:p>
          <a:p>
            <a:pPr marL="0" marR="38100" lvl="0" indent="0" algn="l" rtl="0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 b="1">
                <a:solidFill>
                  <a:schemeClr val="dk1"/>
                </a:solidFill>
              </a:rPr>
              <a:t>No trabajan con palabras completas ni letras individuales</a:t>
            </a:r>
            <a:r>
              <a:rPr lang="en-US" sz="1500">
                <a:solidFill>
                  <a:schemeClr val="dk1"/>
                </a:solidFill>
              </a:rPr>
              <a:t>; el texto se divide en </a:t>
            </a:r>
            <a:r>
              <a:rPr lang="en-US" sz="1500" b="1">
                <a:solidFill>
                  <a:schemeClr val="dk1"/>
                </a:solidFill>
              </a:rPr>
              <a:t>fragmentos de vocabulario</a:t>
            </a:r>
            <a:r>
              <a:rPr lang="en-US" sz="1500">
                <a:solidFill>
                  <a:schemeClr val="dk1"/>
                </a:solidFill>
              </a:rPr>
              <a:t>.</a:t>
            </a:r>
            <a:br>
              <a:rPr lang="en-US" sz="1500">
                <a:solidFill>
                  <a:schemeClr val="dk1"/>
                </a:solidFill>
              </a:rPr>
            </a:br>
            <a:endParaRPr sz="1500">
              <a:solidFill>
                <a:schemeClr val="dk1"/>
              </a:solidFill>
            </a:endParaRPr>
          </a:p>
          <a:p>
            <a:pPr marL="0" marR="38100" lvl="0" indent="0" algn="l" rtl="0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 b="1">
                <a:solidFill>
                  <a:schemeClr val="dk1"/>
                </a:solidFill>
              </a:rPr>
              <a:t>Token:</a:t>
            </a:r>
            <a:r>
              <a:rPr lang="en-US" sz="1500">
                <a:solidFill>
                  <a:schemeClr val="dk1"/>
                </a:solidFill>
              </a:rPr>
              <a:t> cada uno de estos fragmentos se llama </a:t>
            </a:r>
            <a:r>
              <a:rPr lang="en-US" sz="1500" b="1">
                <a:solidFill>
                  <a:schemeClr val="dk1"/>
                </a:solidFill>
              </a:rPr>
              <a:t>token</a:t>
            </a:r>
            <a:r>
              <a:rPr lang="en-US" sz="1500">
                <a:solidFill>
                  <a:schemeClr val="dk1"/>
                </a:solidFill>
              </a:rPr>
              <a:t>.</a:t>
            </a:r>
            <a:br>
              <a:rPr lang="en-US" sz="1500">
                <a:solidFill>
                  <a:schemeClr val="dk1"/>
                </a:solidFill>
              </a:rPr>
            </a:br>
            <a:endParaRPr sz="1500">
              <a:solidFill>
                <a:schemeClr val="dk1"/>
              </a:solidFill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-US" sz="1500">
                <a:solidFill>
                  <a:schemeClr val="dk1"/>
                </a:solidFill>
              </a:rPr>
              <a:t>Puede ser una palabra completa, parte de palabra o incluso un símbolo.</a:t>
            </a:r>
            <a:br>
              <a:rPr lang="en-US" sz="1500">
                <a:solidFill>
                  <a:schemeClr val="dk1"/>
                </a:solidFill>
              </a:rPr>
            </a:br>
            <a:endParaRPr sz="1500">
              <a:solidFill>
                <a:schemeClr val="dk1"/>
              </a:solidFill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-US" sz="1500">
                <a:solidFill>
                  <a:schemeClr val="dk1"/>
                </a:solidFill>
              </a:rPr>
              <a:t>El modelo procesa estos tokens para </a:t>
            </a:r>
            <a:r>
              <a:rPr lang="en-US" sz="1500" b="1">
                <a:solidFill>
                  <a:schemeClr val="dk1"/>
                </a:solidFill>
              </a:rPr>
              <a:t>entender y generar texto</a:t>
            </a:r>
            <a:r>
              <a:rPr lang="en-US" sz="1500">
                <a:solidFill>
                  <a:schemeClr val="dk1"/>
                </a:solidFill>
              </a:rPr>
              <a:t>.</a:t>
            </a:r>
            <a:endParaRPr sz="1500">
              <a:solidFill>
                <a:schemeClr val="dk1"/>
              </a:solidFill>
            </a:endParaRPr>
          </a:p>
          <a:p>
            <a:pPr marL="0" marR="38100" lvl="0" indent="0" algn="l" rtl="0">
              <a:lnSpc>
                <a:spcPct val="128571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500">
              <a:solidFill>
                <a:srgbClr val="1F1F1F"/>
              </a:solidFill>
              <a:highlight>
                <a:srgbClr val="F8F9FA"/>
              </a:highlight>
            </a:endParaRPr>
          </a:p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700" b="0" i="0" u="none" strike="noStrike" cap="non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3" name="Google Shape;43;g37c5f9335bb_0_20"/>
          <p:cNvPicPr preferRelativeResize="0"/>
          <p:nvPr/>
        </p:nvPicPr>
        <p:blipFill rotWithShape="1">
          <a:blip r:embed="rId5">
            <a:alphaModFix/>
          </a:blip>
          <a:srcRect b="59881"/>
          <a:stretch/>
        </p:blipFill>
        <p:spPr>
          <a:xfrm>
            <a:off x="7317875" y="4390375"/>
            <a:ext cx="3564598" cy="76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44;g37c5f9335bb_0_20"/>
          <p:cNvPicPr preferRelativeResize="0"/>
          <p:nvPr/>
        </p:nvPicPr>
        <p:blipFill rotWithShape="1">
          <a:blip r:embed="rId6">
            <a:alphaModFix/>
          </a:blip>
          <a:srcRect b="65845"/>
          <a:stretch/>
        </p:blipFill>
        <p:spPr>
          <a:xfrm>
            <a:off x="7317875" y="5373300"/>
            <a:ext cx="3564600" cy="76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45;g37c5f9335bb_0_2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059480" y="1772126"/>
            <a:ext cx="2814845" cy="189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37c5f9335bb_1_13"/>
          <p:cNvSpPr/>
          <p:nvPr/>
        </p:nvSpPr>
        <p:spPr>
          <a:xfrm>
            <a:off x="996525" y="1551700"/>
            <a:ext cx="2409600" cy="39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500">
                <a:solidFill>
                  <a:schemeClr val="dk1"/>
                </a:solidFill>
              </a:rPr>
              <a:t>El mismo mecanismo se puede usar para </a:t>
            </a:r>
            <a:r>
              <a:rPr lang="en-US" sz="1500" b="1">
                <a:solidFill>
                  <a:schemeClr val="dk1"/>
                </a:solidFill>
              </a:rPr>
              <a:t>agregar un conjunto general de instrucciones para tu equipo</a:t>
            </a:r>
            <a:r>
              <a:rPr lang="en-US" sz="1500">
                <a:solidFill>
                  <a:schemeClr val="dk1"/>
                </a:solidFill>
              </a:rPr>
              <a:t>.</a:t>
            </a:r>
            <a:endParaRPr sz="1500" b="0" i="0" u="none" strike="noStrike" cap="non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5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5" name="Google Shape;335;g37c5f9335bb_1_13"/>
          <p:cNvSpPr/>
          <p:nvPr/>
        </p:nvSpPr>
        <p:spPr>
          <a:xfrm>
            <a:off x="7888320" y="4606920"/>
            <a:ext cx="23436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34.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" name="Google Shape;336;g37c5f9335bb_1_13"/>
          <p:cNvSpPr/>
          <p:nvPr/>
        </p:nvSpPr>
        <p:spPr>
          <a:xfrm>
            <a:off x="8611019" y="221050"/>
            <a:ext cx="3015900" cy="5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Prompt  Engineering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" name="Google Shape;337;g37c5f9335bb_1_13"/>
          <p:cNvSpPr txBox="1"/>
          <p:nvPr/>
        </p:nvSpPr>
        <p:spPr>
          <a:xfrm>
            <a:off x="769450" y="6260988"/>
            <a:ext cx="10105800" cy="50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4725" tIns="114725" rIns="114725" bIns="1147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6"/>
              <a:buFont typeface="Arial"/>
              <a:buNone/>
            </a:pPr>
            <a:r>
              <a:rPr lang="en-US" sz="1756" b="0" i="0" u="sng" strike="noStrike" cap="none">
                <a:solidFill>
                  <a:srgbClr val="0097A7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https://code.visualstudio.com/docs/copilot/copilot-customization</a:t>
            </a:r>
            <a:r>
              <a:rPr lang="en-US" sz="17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756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8" name="Google Shape;338;g37c5f9335bb_1_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28623" y="1372653"/>
            <a:ext cx="7940283" cy="488835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g37c5f9335bb_1_1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348610" y="4659978"/>
            <a:ext cx="1782737" cy="1023748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g37c5f9335bb_1_13"/>
          <p:cNvSpPr/>
          <p:nvPr/>
        </p:nvSpPr>
        <p:spPr>
          <a:xfrm>
            <a:off x="2882390" y="3718352"/>
            <a:ext cx="1148142" cy="817628"/>
          </a:xfrm>
          <a:custGeom>
            <a:avLst/>
            <a:gdLst/>
            <a:ahLst/>
            <a:cxnLst/>
            <a:rect l="l" t="t" r="r" b="b"/>
            <a:pathLst>
              <a:path w="36600" h="26064" extrusionOk="0">
                <a:moveTo>
                  <a:pt x="0" y="26064"/>
                </a:moveTo>
                <a:cubicBezTo>
                  <a:pt x="739" y="22968"/>
                  <a:pt x="-1664" y="11830"/>
                  <a:pt x="4436" y="7486"/>
                </a:cubicBezTo>
                <a:cubicBezTo>
                  <a:pt x="10536" y="3142"/>
                  <a:pt x="31239" y="1248"/>
                  <a:pt x="36600" y="0"/>
                </a:cubicBezTo>
              </a:path>
            </a:pathLst>
          </a:custGeom>
          <a:noFill/>
          <a:ln w="11950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" name="Google Shape;341;g37c5f9335bb_1_13"/>
          <p:cNvSpPr/>
          <p:nvPr/>
        </p:nvSpPr>
        <p:spPr>
          <a:xfrm>
            <a:off x="4425200" y="4215475"/>
            <a:ext cx="2852400" cy="1824600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g37c5f9335bb_1_13"/>
          <p:cNvSpPr/>
          <p:nvPr/>
        </p:nvSpPr>
        <p:spPr>
          <a:xfrm>
            <a:off x="7450850" y="2344025"/>
            <a:ext cx="4933500" cy="2899200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g37c5f9335bb_1_13"/>
          <p:cNvSpPr txBox="1"/>
          <p:nvPr/>
        </p:nvSpPr>
        <p:spPr>
          <a:xfrm>
            <a:off x="9102050" y="1929475"/>
            <a:ext cx="22755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INSTRUCCIONES</a:t>
            </a:r>
            <a:endParaRPr sz="12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37c5f9335bb_1_40"/>
          <p:cNvSpPr/>
          <p:nvPr/>
        </p:nvSpPr>
        <p:spPr>
          <a:xfrm>
            <a:off x="451275" y="901550"/>
            <a:ext cx="7075200" cy="559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>
                <a:solidFill>
                  <a:schemeClr val="dk1"/>
                </a:solidFill>
              </a:rPr>
              <a:t>Cómo </a:t>
            </a:r>
            <a:r>
              <a:rPr lang="en-US" sz="1500" b="1">
                <a:solidFill>
                  <a:schemeClr val="dk1"/>
                </a:solidFill>
              </a:rPr>
              <a:t>trabajamos con un modelo de IA </a:t>
            </a:r>
            <a:r>
              <a:rPr lang="en-US" sz="1500">
                <a:solidFill>
                  <a:schemeClr val="dk1"/>
                </a:solidFill>
              </a:rPr>
              <a:t>para proyectos grandes </a:t>
            </a:r>
            <a:r>
              <a:rPr lang="en-US" sz="1500" b="1">
                <a:solidFill>
                  <a:schemeClr val="dk1"/>
                </a:solidFill>
              </a:rPr>
              <a:t>sin perder el control</a:t>
            </a:r>
            <a:r>
              <a:rPr lang="en-US" sz="1500">
                <a:solidFill>
                  <a:schemeClr val="dk1"/>
                </a:solidFill>
              </a:rPr>
              <a:t>.</a:t>
            </a:r>
            <a:endParaRPr sz="15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00" b="1">
                <a:solidFill>
                  <a:schemeClr val="dk1"/>
                </a:solidFill>
              </a:rPr>
              <a:t>Puntos clave:</a:t>
            </a:r>
            <a:endParaRPr sz="1300" b="1">
              <a:solidFill>
                <a:schemeClr val="dk1"/>
              </a:solidFill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AutoNum type="arabicPeriod"/>
            </a:pPr>
            <a:r>
              <a:rPr lang="en-US" sz="1300" b="1">
                <a:solidFill>
                  <a:schemeClr val="dk1"/>
                </a:solidFill>
              </a:rPr>
              <a:t>Manejar el ritmo de los cambios</a:t>
            </a:r>
            <a:endParaRPr sz="1300" b="1">
              <a:solidFill>
                <a:schemeClr val="dk1"/>
              </a:solidFill>
            </a:endParaRPr>
          </a:p>
          <a:p>
            <a:pPr marL="914400" lvl="1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○"/>
            </a:pPr>
            <a:r>
              <a:rPr lang="en-US" sz="1300">
                <a:solidFill>
                  <a:schemeClr val="dk1"/>
                </a:solidFill>
              </a:rPr>
              <a:t>No hagas que la IA genere todo de golpe.</a:t>
            </a:r>
            <a:endParaRPr sz="1300">
              <a:solidFill>
                <a:schemeClr val="dk1"/>
              </a:solidFill>
            </a:endParaRPr>
          </a:p>
          <a:p>
            <a:pPr marL="914400" lvl="1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○"/>
            </a:pPr>
            <a:r>
              <a:rPr lang="en-US" sz="1300">
                <a:solidFill>
                  <a:schemeClr val="dk1"/>
                </a:solidFill>
              </a:rPr>
              <a:t>Ve paso a paso para poder </a:t>
            </a:r>
            <a:r>
              <a:rPr lang="en-US" sz="1300" b="1">
                <a:solidFill>
                  <a:schemeClr val="dk1"/>
                </a:solidFill>
              </a:rPr>
              <a:t>revisar y comprender cada cambio</a:t>
            </a:r>
            <a:r>
              <a:rPr lang="en-US" sz="1300">
                <a:solidFill>
                  <a:schemeClr val="dk1"/>
                </a:solidFill>
              </a:rPr>
              <a:t> antes de seguir.</a:t>
            </a:r>
            <a:br>
              <a:rPr lang="en-US" sz="1300">
                <a:solidFill>
                  <a:schemeClr val="dk1"/>
                </a:solidFill>
              </a:rPr>
            </a:br>
            <a:endParaRPr sz="1300">
              <a:solidFill>
                <a:schemeClr val="dk1"/>
              </a:solidFill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AutoNum type="arabicPeriod"/>
            </a:pPr>
            <a:r>
              <a:rPr lang="en-US" sz="1300" b="1">
                <a:solidFill>
                  <a:schemeClr val="dk1"/>
                </a:solidFill>
              </a:rPr>
              <a:t>Pedirle al modelo que “piense antes de actuar”</a:t>
            </a:r>
            <a:br>
              <a:rPr lang="en-US" sz="1300" b="1">
                <a:solidFill>
                  <a:schemeClr val="dk1"/>
                </a:solidFill>
              </a:rPr>
            </a:br>
            <a:endParaRPr sz="1300" b="1">
              <a:solidFill>
                <a:schemeClr val="dk1"/>
              </a:solidFill>
            </a:endParaRPr>
          </a:p>
          <a:p>
            <a:pPr marL="914400" lvl="1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○"/>
            </a:pPr>
            <a:r>
              <a:rPr lang="en-US" sz="1300">
                <a:solidFill>
                  <a:schemeClr val="dk1"/>
                </a:solidFill>
              </a:rPr>
              <a:t>Esto significa que la IA </a:t>
            </a:r>
            <a:r>
              <a:rPr lang="en-US" sz="1300" b="1">
                <a:solidFill>
                  <a:schemeClr val="dk1"/>
                </a:solidFill>
              </a:rPr>
              <a:t>explique su razonamiento</a:t>
            </a:r>
            <a:r>
              <a:rPr lang="en-US" sz="1300">
                <a:solidFill>
                  <a:schemeClr val="dk1"/>
                </a:solidFill>
              </a:rPr>
              <a:t> antes de dar la acción final.</a:t>
            </a:r>
            <a:endParaRPr sz="1300">
              <a:solidFill>
                <a:schemeClr val="dk1"/>
              </a:solidFill>
            </a:endParaRPr>
          </a:p>
          <a:p>
            <a:pPr marL="914400" lvl="1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○"/>
            </a:pPr>
            <a:r>
              <a:rPr lang="en-US" sz="1300">
                <a:solidFill>
                  <a:schemeClr val="dk1"/>
                </a:solidFill>
              </a:rPr>
              <a:t>Así puedes </a:t>
            </a:r>
            <a:r>
              <a:rPr lang="en-US" sz="1300" b="1">
                <a:solidFill>
                  <a:schemeClr val="dk1"/>
                </a:solidFill>
              </a:rPr>
              <a:t>detectar errores o inconsistencias</a:t>
            </a:r>
            <a:r>
              <a:rPr lang="en-US" sz="1300">
                <a:solidFill>
                  <a:schemeClr val="dk1"/>
                </a:solidFill>
              </a:rPr>
              <a:t> antes de aplicarlos.</a:t>
            </a:r>
            <a:br>
              <a:rPr lang="en-US" sz="1300">
                <a:solidFill>
                  <a:schemeClr val="dk1"/>
                </a:solidFill>
              </a:rPr>
            </a:br>
            <a:endParaRPr sz="1300">
              <a:solidFill>
                <a:schemeClr val="dk1"/>
              </a:solidFill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AutoNum type="arabicPeriod"/>
            </a:pPr>
            <a:r>
              <a:rPr lang="en-US" sz="1300" b="1">
                <a:solidFill>
                  <a:schemeClr val="dk1"/>
                </a:solidFill>
              </a:rPr>
              <a:t>Usar una “palabra de seguridad”</a:t>
            </a:r>
            <a:br>
              <a:rPr lang="en-US" sz="1300" b="1">
                <a:solidFill>
                  <a:schemeClr val="dk1"/>
                </a:solidFill>
              </a:rPr>
            </a:br>
            <a:endParaRPr sz="1300" b="1">
              <a:solidFill>
                <a:schemeClr val="dk1"/>
              </a:solidFill>
            </a:endParaRPr>
          </a:p>
          <a:p>
            <a:pPr marL="914400" lvl="1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○"/>
            </a:pPr>
            <a:r>
              <a:rPr lang="en-US" sz="1300">
                <a:solidFill>
                  <a:schemeClr val="dk1"/>
                </a:solidFill>
              </a:rPr>
              <a:t>Define un </a:t>
            </a:r>
            <a:r>
              <a:rPr lang="en-US" sz="1300" b="1">
                <a:solidFill>
                  <a:schemeClr val="dk1"/>
                </a:solidFill>
              </a:rPr>
              <a:t>indicador que te permita decidir cuándo pasar al siguiente paso</a:t>
            </a:r>
            <a:r>
              <a:rPr lang="en-US" sz="1300">
                <a:solidFill>
                  <a:schemeClr val="dk1"/>
                </a:solidFill>
              </a:rPr>
              <a:t>.</a:t>
            </a:r>
            <a:endParaRPr sz="1300">
              <a:solidFill>
                <a:schemeClr val="dk1"/>
              </a:solidFill>
            </a:endParaRPr>
          </a:p>
          <a:p>
            <a:pPr marL="914400" lvl="1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○"/>
            </a:pPr>
            <a:r>
              <a:rPr lang="en-US" sz="1300">
                <a:solidFill>
                  <a:schemeClr val="dk1"/>
                </a:solidFill>
              </a:rPr>
              <a:t>Esto asegura que no se salten pasos importantes y que tengas control total.</a:t>
            </a:r>
            <a:br>
              <a:rPr lang="en-US" sz="1300">
                <a:solidFill>
                  <a:schemeClr val="dk1"/>
                </a:solidFill>
              </a:rPr>
            </a:br>
            <a:endParaRPr sz="1300">
              <a:solidFill>
                <a:schemeClr val="dk1"/>
              </a:solidFill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AutoNum type="arabicPeriod"/>
            </a:pPr>
            <a:r>
              <a:rPr lang="en-US" sz="1300" b="1">
                <a:solidFill>
                  <a:schemeClr val="dk1"/>
                </a:solidFill>
              </a:rPr>
              <a:t>Control final sigue en tus manos</a:t>
            </a:r>
            <a:br>
              <a:rPr lang="en-US" sz="1300" b="1">
                <a:solidFill>
                  <a:schemeClr val="dk1"/>
                </a:solidFill>
              </a:rPr>
            </a:br>
            <a:endParaRPr sz="1300" b="1">
              <a:solidFill>
                <a:schemeClr val="dk1"/>
              </a:solidFill>
            </a:endParaRPr>
          </a:p>
          <a:p>
            <a:pPr marL="914400" lvl="1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○"/>
            </a:pPr>
            <a:r>
              <a:rPr lang="en-US" sz="1300">
                <a:solidFill>
                  <a:schemeClr val="dk1"/>
                </a:solidFill>
              </a:rPr>
              <a:t>Aunque la IA ayude, </a:t>
            </a:r>
            <a:r>
              <a:rPr lang="en-US" sz="1300" b="1">
                <a:solidFill>
                  <a:schemeClr val="dk1"/>
                </a:solidFill>
              </a:rPr>
              <a:t>tú eres quien hace los cambios</a:t>
            </a:r>
            <a:r>
              <a:rPr lang="en-US" sz="1300">
                <a:solidFill>
                  <a:schemeClr val="dk1"/>
                </a:solidFill>
              </a:rPr>
              <a:t>.</a:t>
            </a:r>
            <a:endParaRPr sz="1300">
              <a:solidFill>
                <a:schemeClr val="dk1"/>
              </a:solidFill>
            </a:endParaRPr>
          </a:p>
          <a:p>
            <a:pPr marL="914400" lvl="1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○"/>
            </a:pPr>
            <a:r>
              <a:rPr lang="en-US" sz="1300">
                <a:solidFill>
                  <a:schemeClr val="dk1"/>
                </a:solidFill>
              </a:rPr>
              <a:t>La IA es un asistente que guía y propone, </a:t>
            </a:r>
            <a:r>
              <a:rPr lang="en-US" sz="1300" b="1">
                <a:solidFill>
                  <a:schemeClr val="dk1"/>
                </a:solidFill>
              </a:rPr>
              <a:t>pero tú supervisas y apruebas</a:t>
            </a:r>
            <a:r>
              <a:rPr lang="en-US" sz="1300">
                <a:solidFill>
                  <a:schemeClr val="dk1"/>
                </a:solidFill>
              </a:rPr>
              <a:t>.</a:t>
            </a:r>
            <a:endParaRPr sz="13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500">
              <a:solidFill>
                <a:schemeClr val="dk1"/>
              </a:solidFill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5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5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" name="Google Shape;350;g37c5f9335bb_1_40"/>
          <p:cNvSpPr/>
          <p:nvPr/>
        </p:nvSpPr>
        <p:spPr>
          <a:xfrm>
            <a:off x="7888320" y="4606920"/>
            <a:ext cx="23436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34.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" name="Google Shape;351;g37c5f9335bb_1_40"/>
          <p:cNvSpPr/>
          <p:nvPr/>
        </p:nvSpPr>
        <p:spPr>
          <a:xfrm>
            <a:off x="8611019" y="221050"/>
            <a:ext cx="3015900" cy="5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Prompt  Engineering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2" name="Google Shape;352;g37c5f9335bb_1_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04447" y="1221188"/>
            <a:ext cx="3624616" cy="137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g37c5f9335bb_1_4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04459" y="2814050"/>
            <a:ext cx="3837954" cy="127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g37c5f9335bb_1_4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64175" y="4307625"/>
            <a:ext cx="3718525" cy="1732025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g37c5f9335bb_1_40"/>
          <p:cNvSpPr txBox="1"/>
          <p:nvPr/>
        </p:nvSpPr>
        <p:spPr>
          <a:xfrm>
            <a:off x="9238374" y="2174928"/>
            <a:ext cx="570000" cy="5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2250" tIns="112250" rIns="112250" bIns="11225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473"/>
              </a:spcAft>
              <a:buClr>
                <a:srgbClr val="000000"/>
              </a:buClr>
              <a:buSzPts val="2209"/>
              <a:buFont typeface="Arial"/>
              <a:buNone/>
            </a:pPr>
            <a:r>
              <a:rPr lang="en-US" sz="2209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endParaRPr sz="1718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6" name="Google Shape;356;g37c5f9335bb_1_40"/>
          <p:cNvSpPr txBox="1"/>
          <p:nvPr/>
        </p:nvSpPr>
        <p:spPr>
          <a:xfrm>
            <a:off x="9238374" y="3740625"/>
            <a:ext cx="570000" cy="5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2250" tIns="112250" rIns="112250" bIns="11225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473"/>
              </a:spcAft>
              <a:buClr>
                <a:srgbClr val="000000"/>
              </a:buClr>
              <a:buSzPts val="2209"/>
              <a:buFont typeface="Arial"/>
              <a:buNone/>
            </a:pPr>
            <a:r>
              <a:rPr lang="en-US" sz="2209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endParaRPr sz="1718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7" name="Google Shape;357;g37c5f9335bb_1_40"/>
          <p:cNvSpPr txBox="1"/>
          <p:nvPr/>
        </p:nvSpPr>
        <p:spPr>
          <a:xfrm>
            <a:off x="9238374" y="5876539"/>
            <a:ext cx="570000" cy="5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2250" tIns="112250" rIns="112250" bIns="11225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473"/>
              </a:spcAft>
              <a:buClr>
                <a:srgbClr val="000000"/>
              </a:buClr>
              <a:buSzPts val="2209"/>
              <a:buFont typeface="Arial"/>
              <a:buNone/>
            </a:pPr>
            <a:r>
              <a:rPr lang="en-US" sz="2209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endParaRPr sz="1718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" name="Google Shape;358;g37c5f9335bb_1_40"/>
          <p:cNvSpPr txBox="1"/>
          <p:nvPr/>
        </p:nvSpPr>
        <p:spPr>
          <a:xfrm>
            <a:off x="7526375" y="776025"/>
            <a:ext cx="5185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sng" strike="noStrike" cap="none">
                <a:solidFill>
                  <a:srgbClr val="0097A7"/>
                </a:solid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https://www.promptingguide.ai/techniques/tot</a:t>
            </a: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4" name="Google Shape;364;g38286796f68_0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1401" cy="6857281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g38286796f68_0_0"/>
          <p:cNvSpPr/>
          <p:nvPr/>
        </p:nvSpPr>
        <p:spPr>
          <a:xfrm>
            <a:off x="544680" y="862920"/>
            <a:ext cx="4737000" cy="5167200"/>
          </a:xfrm>
          <a:prstGeom prst="rect">
            <a:avLst/>
          </a:prstGeom>
          <a:solidFill>
            <a:srgbClr val="EF3340"/>
          </a:solidFill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6" name="Google Shape;366;g38286796f68_0_0"/>
          <p:cNvSpPr/>
          <p:nvPr/>
        </p:nvSpPr>
        <p:spPr>
          <a:xfrm>
            <a:off x="1017360" y="1380960"/>
            <a:ext cx="4264200" cy="40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Extra steps</a:t>
            </a:r>
            <a:endParaRPr sz="4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endParaRPr sz="4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37c5f9335bb_0_90"/>
          <p:cNvSpPr/>
          <p:nvPr/>
        </p:nvSpPr>
        <p:spPr>
          <a:xfrm>
            <a:off x="624600" y="865080"/>
            <a:ext cx="3872100" cy="9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3. Extra</a:t>
            </a:r>
            <a:endParaRPr sz="2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3" name="Google Shape;373;g37c5f9335bb_0_90"/>
          <p:cNvSpPr/>
          <p:nvPr/>
        </p:nvSpPr>
        <p:spPr>
          <a:xfrm>
            <a:off x="624600" y="1613534"/>
            <a:ext cx="11116500" cy="39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US" sz="1500">
                <a:solidFill>
                  <a:schemeClr val="dk1"/>
                </a:solidFill>
              </a:rPr>
              <a:t>Los LLMs </a:t>
            </a:r>
            <a:r>
              <a:rPr lang="en-US" sz="1500" b="1">
                <a:solidFill>
                  <a:schemeClr val="dk1"/>
                </a:solidFill>
              </a:rPr>
              <a:t>no saben qué día es hoy</a:t>
            </a:r>
            <a:r>
              <a:rPr lang="en-US" sz="1500">
                <a:solidFill>
                  <a:schemeClr val="dk1"/>
                </a:solidFill>
              </a:rPr>
              <a:t>.</a:t>
            </a:r>
            <a:endParaRPr sz="150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</a:rPr>
              <a:t>ChatGPT es una </a:t>
            </a:r>
            <a:r>
              <a:rPr lang="en-US" sz="1500" b="1">
                <a:solidFill>
                  <a:schemeClr val="dk1"/>
                </a:solidFill>
              </a:rPr>
              <a:t>aplicación que utiliza un modelo generativo</a:t>
            </a:r>
            <a:r>
              <a:rPr lang="en-US" sz="1500">
                <a:solidFill>
                  <a:schemeClr val="dk1"/>
                </a:solidFill>
              </a:rPr>
              <a:t> y ajusta nuestros datos de entrada para </a:t>
            </a:r>
            <a:r>
              <a:rPr lang="en-US" sz="1500" b="1">
                <a:solidFill>
                  <a:schemeClr val="dk1"/>
                </a:solidFill>
              </a:rPr>
              <a:t>proporcionar una buena experiencia</a:t>
            </a:r>
            <a:r>
              <a:rPr lang="en-US" sz="1500">
                <a:solidFill>
                  <a:schemeClr val="dk1"/>
                </a:solidFill>
              </a:rPr>
              <a:t>.</a:t>
            </a:r>
            <a:endParaRPr sz="150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US" sz="1500">
                <a:solidFill>
                  <a:schemeClr val="dk1"/>
                </a:solidFill>
              </a:rPr>
              <a:t>Los LLMs </a:t>
            </a:r>
            <a:r>
              <a:rPr lang="en-US" sz="1500" b="1">
                <a:solidFill>
                  <a:schemeClr val="dk1"/>
                </a:solidFill>
              </a:rPr>
              <a:t>no tienen memoria</a:t>
            </a:r>
            <a:r>
              <a:rPr lang="en-US" sz="1500">
                <a:solidFill>
                  <a:schemeClr val="dk1"/>
                </a:solidFill>
              </a:rPr>
              <a:t>.</a:t>
            </a:r>
            <a:endParaRPr sz="150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</a:rPr>
              <a:t> ChatGPT se encarga de </a:t>
            </a:r>
            <a:r>
              <a:rPr lang="en-US" sz="1500" b="1">
                <a:solidFill>
                  <a:schemeClr val="dk1"/>
                </a:solidFill>
              </a:rPr>
              <a:t>informar al LLM en cada interacción sobre la información adicional que debe conocer</a:t>
            </a:r>
            <a:r>
              <a:rPr lang="en-US" sz="1500">
                <a:solidFill>
                  <a:schemeClr val="dk1"/>
                </a:solidFill>
              </a:rPr>
              <a:t>.</a:t>
            </a:r>
            <a:endParaRPr sz="150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US" sz="1500">
                <a:solidFill>
                  <a:schemeClr val="dk1"/>
                </a:solidFill>
              </a:rPr>
              <a:t>Los LLMs </a:t>
            </a:r>
            <a:r>
              <a:rPr lang="en-US" sz="1500" b="1">
                <a:solidFill>
                  <a:schemeClr val="dk1"/>
                </a:solidFill>
              </a:rPr>
              <a:t>no pueden buscar en la web</a:t>
            </a:r>
            <a:r>
              <a:rPr lang="en-US" sz="1500">
                <a:solidFill>
                  <a:schemeClr val="dk1"/>
                </a:solidFill>
              </a:rPr>
              <a:t>.</a:t>
            </a:r>
            <a:endParaRPr sz="150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</a:rPr>
              <a:t>ChatGPT se encarga de esa parte para que el LLM </a:t>
            </a:r>
            <a:r>
              <a:rPr lang="en-US" sz="1500" b="1">
                <a:solidFill>
                  <a:schemeClr val="dk1"/>
                </a:solidFill>
              </a:rPr>
              <a:t>esté al tanto de eventos posteriores a su fecha de conocimiento</a:t>
            </a:r>
            <a:r>
              <a:rPr lang="en-US" sz="1500">
                <a:solidFill>
                  <a:schemeClr val="dk1"/>
                </a:solidFill>
              </a:rPr>
              <a:t>.</a:t>
            </a:r>
            <a:endParaRPr sz="150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US" sz="1500">
                <a:solidFill>
                  <a:schemeClr val="dk1"/>
                </a:solidFill>
              </a:rPr>
              <a:t>Los LLMs </a:t>
            </a:r>
            <a:r>
              <a:rPr lang="en-US" sz="1500" b="1">
                <a:solidFill>
                  <a:schemeClr val="dk1"/>
                </a:solidFill>
              </a:rPr>
              <a:t>solo generan texto</a:t>
            </a:r>
            <a:r>
              <a:rPr lang="en-US" sz="1500">
                <a:solidFill>
                  <a:schemeClr val="dk1"/>
                </a:solidFill>
              </a:rPr>
              <a:t>.</a:t>
            </a:r>
            <a:endParaRPr sz="150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</a:rPr>
              <a:t>ChatGPT puede </a:t>
            </a:r>
            <a:r>
              <a:rPr lang="en-US" sz="1500" b="1">
                <a:solidFill>
                  <a:schemeClr val="dk1"/>
                </a:solidFill>
              </a:rPr>
              <a:t>redirigir nuestras solicitudes al modelo más adecuado</a:t>
            </a:r>
            <a:r>
              <a:rPr lang="en-US" sz="1500">
                <a:solidFill>
                  <a:schemeClr val="dk1"/>
                </a:solidFill>
              </a:rPr>
              <a:t> para abordar el siguiente paso.</a:t>
            </a:r>
            <a:endParaRPr sz="1500">
              <a:solidFill>
                <a:schemeClr val="dk1"/>
              </a:solidFill>
            </a:endParaRPr>
          </a:p>
          <a:p>
            <a:pPr marL="457200" marR="0" lvl="0" indent="0" algn="just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u="sng"/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4" name="Google Shape;374;g37c5f9335bb_0_90"/>
          <p:cNvSpPr/>
          <p:nvPr/>
        </p:nvSpPr>
        <p:spPr>
          <a:xfrm>
            <a:off x="8611019" y="221050"/>
            <a:ext cx="3015900" cy="5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Prompt  Engineering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37c5f9335bb_0_189"/>
          <p:cNvSpPr/>
          <p:nvPr/>
        </p:nvSpPr>
        <p:spPr>
          <a:xfrm>
            <a:off x="624600" y="1445759"/>
            <a:ext cx="11116500" cy="39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700">
                <a:solidFill>
                  <a:schemeClr val="dk1"/>
                </a:solidFill>
              </a:rPr>
              <a:t>Debido a la </a:t>
            </a:r>
            <a:r>
              <a:rPr lang="en-US" sz="1700" b="1">
                <a:solidFill>
                  <a:schemeClr val="dk1"/>
                </a:solidFill>
              </a:rPr>
              <a:t>naturaleza probabilística del modelo</a:t>
            </a:r>
            <a:r>
              <a:rPr lang="en-US" sz="1700">
                <a:solidFill>
                  <a:schemeClr val="dk1"/>
                </a:solidFill>
              </a:rPr>
              <a:t>, puede que necesitemos </a:t>
            </a:r>
            <a:r>
              <a:rPr lang="en-US" sz="1700" b="1">
                <a:solidFill>
                  <a:schemeClr val="dk1"/>
                </a:solidFill>
              </a:rPr>
              <a:t>comparar el resultado con los hechos</a:t>
            </a:r>
            <a:r>
              <a:rPr lang="en-US" sz="1700">
                <a:solidFill>
                  <a:schemeClr val="dk1"/>
                </a:solidFill>
              </a:rPr>
              <a:t>.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1" name="Google Shape;381;g37c5f9335bb_0_189"/>
          <p:cNvSpPr/>
          <p:nvPr/>
        </p:nvSpPr>
        <p:spPr>
          <a:xfrm>
            <a:off x="7888320" y="4606920"/>
            <a:ext cx="23436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34.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Google Shape;382;g37c5f9335bb_0_189"/>
          <p:cNvSpPr/>
          <p:nvPr/>
        </p:nvSpPr>
        <p:spPr>
          <a:xfrm>
            <a:off x="8611019" y="221050"/>
            <a:ext cx="3015900" cy="5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Prompt  Engineering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3" name="Google Shape;383;g37c5f9335bb_0_18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00275" y="2193325"/>
            <a:ext cx="7791450" cy="15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g37c5f9335bb_0_18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009902" y="4085952"/>
            <a:ext cx="4601125" cy="210745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37c5f9335bb_0_199"/>
          <p:cNvSpPr/>
          <p:nvPr/>
        </p:nvSpPr>
        <p:spPr>
          <a:xfrm>
            <a:off x="594900" y="1173125"/>
            <a:ext cx="11002200" cy="39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600">
                <a:solidFill>
                  <a:schemeClr val="dk1"/>
                </a:solidFill>
              </a:rPr>
              <a:t>Algunas aplicaciones ya incluyen esta capacidad, </a:t>
            </a:r>
            <a:r>
              <a:rPr lang="en-US" sz="1600" b="1">
                <a:solidFill>
                  <a:schemeClr val="dk1"/>
                </a:solidFill>
              </a:rPr>
              <a:t>no fundamentando la respuesta</a:t>
            </a:r>
            <a:r>
              <a:rPr lang="en-US" sz="1600">
                <a:solidFill>
                  <a:schemeClr val="dk1"/>
                </a:solidFill>
              </a:rPr>
              <a:t>, sino </a:t>
            </a:r>
            <a:r>
              <a:rPr lang="en-US" sz="1600" b="1">
                <a:solidFill>
                  <a:schemeClr val="dk1"/>
                </a:solidFill>
              </a:rPr>
              <a:t>incluyendo toda esta información en el prompt de entrada y referenciando cada sección de texto a su fuente</a:t>
            </a:r>
            <a:r>
              <a:rPr lang="en-US" sz="1600">
                <a:solidFill>
                  <a:schemeClr val="dk1"/>
                </a:solidFill>
              </a:rPr>
              <a:t>.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Perplexity: </a:t>
            </a:r>
            <a:r>
              <a:rPr lang="en-US" sz="1800" b="0" i="0" u="sng" strike="noStrike" cap="none">
                <a:solidFill>
                  <a:schemeClr val="hlink"/>
                </a:solidFill>
                <a:latin typeface="Poppins"/>
                <a:ea typeface="Poppins"/>
                <a:cs typeface="Poppins"/>
                <a:sym typeface="Poppins"/>
                <a:hlinkClick r:id="rId3"/>
              </a:rPr>
              <a:t>https://www.perplexity.ai/</a:t>
            </a:r>
            <a:endParaRPr sz="1800" b="0" i="0" u="sng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STORM</a:t>
            </a:r>
            <a:r>
              <a:rPr lang="en-US" sz="1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</a:t>
            </a:r>
            <a:r>
              <a:rPr lang="en-US" sz="1800" b="0" i="0" u="sng" strike="noStrike" cap="none">
                <a:solidFill>
                  <a:schemeClr val="hlink"/>
                </a:solidFill>
                <a:latin typeface="Poppins"/>
                <a:ea typeface="Poppins"/>
                <a:cs typeface="Poppins"/>
                <a:sym typeface="Poppins"/>
                <a:hlinkClick r:id="rId4"/>
              </a:rPr>
              <a:t>https://storm.genie.stanford.edu/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DeepSeek</a:t>
            </a:r>
            <a:r>
              <a:rPr lang="en-US"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: </a:t>
            </a:r>
            <a:r>
              <a:rPr lang="en-US" sz="1800" b="0" i="0" u="sng" strike="noStrike" cap="none">
                <a:solidFill>
                  <a:schemeClr val="hlink"/>
                </a:solidFill>
                <a:latin typeface="Poppins"/>
                <a:ea typeface="Poppins"/>
                <a:cs typeface="Poppins"/>
                <a:sym typeface="Poppins"/>
                <a:hlinkClick r:id="rId5"/>
              </a:rPr>
              <a:t>https://www.deepseek.com/ </a:t>
            </a:r>
            <a:endParaRPr sz="1800" b="0" i="0" u="none" strike="noStrike" cap="non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1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1" name="Google Shape;391;g37c5f9335bb_0_199"/>
          <p:cNvSpPr/>
          <p:nvPr/>
        </p:nvSpPr>
        <p:spPr>
          <a:xfrm>
            <a:off x="7888320" y="4606920"/>
            <a:ext cx="23436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34.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2" name="Google Shape;392;g37c5f9335bb_0_19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145225" y="2872325"/>
            <a:ext cx="5236049" cy="3587525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g37c5f9335bb_0_199"/>
          <p:cNvSpPr/>
          <p:nvPr/>
        </p:nvSpPr>
        <p:spPr>
          <a:xfrm>
            <a:off x="8611019" y="221050"/>
            <a:ext cx="3015900" cy="5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Prompt  Engineering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37c5f9335bb_0_207"/>
          <p:cNvSpPr/>
          <p:nvPr/>
        </p:nvSpPr>
        <p:spPr>
          <a:xfrm>
            <a:off x="676775" y="1068259"/>
            <a:ext cx="11116500" cy="39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500">
                <a:solidFill>
                  <a:schemeClr val="dk1"/>
                </a:solidFill>
              </a:rPr>
              <a:t>También podríamos necesitar </a:t>
            </a:r>
            <a:r>
              <a:rPr lang="en-US" sz="1500" b="1">
                <a:solidFill>
                  <a:schemeClr val="dk1"/>
                </a:solidFill>
              </a:rPr>
              <a:t>compensar el sesgo de estos modelos</a:t>
            </a:r>
            <a:r>
              <a:rPr lang="en-US" sz="1500">
                <a:solidFill>
                  <a:schemeClr val="dk1"/>
                </a:solidFill>
              </a:rPr>
              <a:t>, no es algo nuevo, pero podría requerir </a:t>
            </a:r>
            <a:r>
              <a:rPr lang="en-US" sz="1500" b="1">
                <a:solidFill>
                  <a:schemeClr val="dk1"/>
                </a:solidFill>
              </a:rPr>
              <a:t>acciones proactivas</a:t>
            </a:r>
            <a:r>
              <a:rPr lang="en-US" sz="1500">
                <a:solidFill>
                  <a:schemeClr val="dk1"/>
                </a:solidFill>
              </a:rPr>
              <a:t>.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" name="Google Shape;400;g37c5f9335bb_0_207"/>
          <p:cNvSpPr/>
          <p:nvPr/>
        </p:nvSpPr>
        <p:spPr>
          <a:xfrm>
            <a:off x="7888320" y="4606920"/>
            <a:ext cx="23436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34.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1" name="Google Shape;401;g37c5f9335bb_0_207"/>
          <p:cNvSpPr txBox="1"/>
          <p:nvPr/>
        </p:nvSpPr>
        <p:spPr>
          <a:xfrm>
            <a:off x="7707048" y="6244917"/>
            <a:ext cx="4130400" cy="3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sng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https://arxiv.org/pdf/2305.13160</a:t>
            </a: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2" name="Google Shape;402;g37c5f9335bb_0_20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891425" y="2906400"/>
            <a:ext cx="4735501" cy="321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g37c5f9335bb_0_20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76763" y="2787638"/>
            <a:ext cx="4924425" cy="181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g37c5f9335bb_0_20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259000" y="3971763"/>
            <a:ext cx="5143500" cy="1762125"/>
          </a:xfrm>
          <a:prstGeom prst="rect">
            <a:avLst/>
          </a:prstGeom>
          <a:noFill/>
          <a:ln>
            <a:noFill/>
          </a:ln>
        </p:spPr>
      </p:pic>
      <p:sp>
        <p:nvSpPr>
          <p:cNvPr id="405" name="Google Shape;405;g37c5f9335bb_0_207"/>
          <p:cNvSpPr txBox="1"/>
          <p:nvPr/>
        </p:nvSpPr>
        <p:spPr>
          <a:xfrm>
            <a:off x="414175" y="6218225"/>
            <a:ext cx="4659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7"/>
              </a:rPr>
              <a:t>https://pair.withgoogle.com/explorables/fill-in-the-blank/</a:t>
            </a: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6" name="Google Shape;406;g37c5f9335bb_0_207"/>
          <p:cNvSpPr/>
          <p:nvPr/>
        </p:nvSpPr>
        <p:spPr>
          <a:xfrm>
            <a:off x="8611019" y="221050"/>
            <a:ext cx="3015900" cy="5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Prompt  Engineering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7" name="Google Shape;407;g37c5f9335bb_0_207"/>
          <p:cNvSpPr txBox="1"/>
          <p:nvPr/>
        </p:nvSpPr>
        <p:spPr>
          <a:xfrm>
            <a:off x="3103925" y="2493950"/>
            <a:ext cx="4194600" cy="2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Asume que la enfermera es mujer</a:t>
            </a:r>
            <a:endParaRPr sz="1100"/>
          </a:p>
        </p:txBody>
      </p:sp>
      <p:sp>
        <p:nvSpPr>
          <p:cNvPr id="408" name="Google Shape;408;g37c5f9335bb_0_207"/>
          <p:cNvSpPr txBox="1"/>
          <p:nvPr/>
        </p:nvSpPr>
        <p:spPr>
          <a:xfrm>
            <a:off x="3633825" y="5733900"/>
            <a:ext cx="4194600" cy="2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Asume que el doctor es hombre</a:t>
            </a:r>
            <a:endParaRPr sz="1100"/>
          </a:p>
        </p:txBody>
      </p:sp>
      <p:sp>
        <p:nvSpPr>
          <p:cNvPr id="409" name="Google Shape;409;g37c5f9335bb_0_207"/>
          <p:cNvSpPr txBox="1"/>
          <p:nvPr/>
        </p:nvSpPr>
        <p:spPr>
          <a:xfrm>
            <a:off x="6891425" y="2106775"/>
            <a:ext cx="4800600" cy="87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</a:rPr>
              <a:t>Se muestra que al forzar al modelo a participar en un </a:t>
            </a:r>
            <a:r>
              <a:rPr lang="en-US" sz="1100" b="1">
                <a:solidFill>
                  <a:schemeClr val="dk1"/>
                </a:solidFill>
              </a:rPr>
              <a:t>diálogo de refutación</a:t>
            </a:r>
            <a:r>
              <a:rPr lang="en-US" sz="1100">
                <a:solidFill>
                  <a:schemeClr val="dk1"/>
                </a:solidFill>
              </a:rPr>
              <a:t>, se mejora la </a:t>
            </a:r>
            <a:r>
              <a:rPr lang="en-US" sz="1100" b="1">
                <a:solidFill>
                  <a:schemeClr val="dk1"/>
                </a:solidFill>
              </a:rPr>
              <a:t>precisión</a:t>
            </a:r>
            <a:r>
              <a:rPr lang="en-US" sz="1100">
                <a:solidFill>
                  <a:schemeClr val="dk1"/>
                </a:solidFill>
              </a:rPr>
              <a:t> y se mitiga la confianza excesiva del modelo en sus propios errores</a:t>
            </a:r>
            <a:endParaRPr sz="180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37c5f9335bb_0_217"/>
          <p:cNvSpPr/>
          <p:nvPr/>
        </p:nvSpPr>
        <p:spPr>
          <a:xfrm>
            <a:off x="614100" y="1089225"/>
            <a:ext cx="7072200" cy="13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500" b="1"/>
              <a:t>Guardrails</a:t>
            </a:r>
            <a:endParaRPr sz="1500" b="1" i="0" u="none" strike="noStrike" cap="none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>
                <a:solidFill>
                  <a:schemeClr val="dk1"/>
                </a:solidFill>
              </a:rPr>
              <a:t>Nos permite </a:t>
            </a:r>
            <a:r>
              <a:rPr lang="en-US" sz="1500" b="1">
                <a:solidFill>
                  <a:schemeClr val="dk1"/>
                </a:solidFill>
              </a:rPr>
              <a:t>controlar tanto los problemas relacionados con la entrada</a:t>
            </a:r>
            <a:r>
              <a:rPr lang="en-US" sz="1500">
                <a:solidFill>
                  <a:schemeClr val="dk1"/>
                </a:solidFill>
              </a:rPr>
              <a:t> (datos sensibles, instrucciones maliciosas,…) como </a:t>
            </a:r>
            <a:r>
              <a:rPr lang="en-US" sz="1500" b="1">
                <a:solidFill>
                  <a:schemeClr val="dk1"/>
                </a:solidFill>
              </a:rPr>
              <a:t>los problemas relacionados con la salida</a:t>
            </a:r>
            <a:r>
              <a:rPr lang="en-US" sz="1500">
                <a:solidFill>
                  <a:schemeClr val="dk1"/>
                </a:solidFill>
              </a:rPr>
              <a:t>.</a:t>
            </a:r>
            <a:endParaRPr sz="1500">
              <a:solidFill>
                <a:schemeClr val="dk1"/>
              </a:solidFill>
            </a:endParaRPr>
          </a:p>
          <a:p>
            <a:pPr marL="0" lvl="0" indent="0" algn="just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6" name="Google Shape;416;g37c5f9335bb_0_217"/>
          <p:cNvSpPr/>
          <p:nvPr/>
        </p:nvSpPr>
        <p:spPr>
          <a:xfrm>
            <a:off x="7888320" y="4606920"/>
            <a:ext cx="23436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34.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7" name="Google Shape;417;g37c5f9335bb_0_2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88325" y="1213200"/>
            <a:ext cx="3981450" cy="5448300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g37c5f9335bb_0_217"/>
          <p:cNvSpPr/>
          <p:nvPr/>
        </p:nvSpPr>
        <p:spPr>
          <a:xfrm>
            <a:off x="8611019" y="221050"/>
            <a:ext cx="3015900" cy="5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Prompt  Engineering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g37c5f9335bb_0_217"/>
          <p:cNvSpPr txBox="1"/>
          <p:nvPr/>
        </p:nvSpPr>
        <p:spPr>
          <a:xfrm>
            <a:off x="481625" y="6203025"/>
            <a:ext cx="5663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https://ai.google.dev/responsible</a:t>
            </a: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0" name="Google Shape;420;g37c5f9335bb_0_21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690247" y="2798699"/>
            <a:ext cx="5736052" cy="3489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37c5f9335bb_0_367"/>
          <p:cNvSpPr/>
          <p:nvPr/>
        </p:nvSpPr>
        <p:spPr>
          <a:xfrm>
            <a:off x="614125" y="1249663"/>
            <a:ext cx="2900700" cy="17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500" b="1">
                <a:solidFill>
                  <a:schemeClr val="dk1"/>
                </a:solidFill>
              </a:rPr>
              <a:t>Base del modelo</a:t>
            </a:r>
            <a:endParaRPr sz="1500" b="1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500" b="1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500">
                <a:solidFill>
                  <a:schemeClr val="dk1"/>
                </a:solidFill>
              </a:rPr>
              <a:t>Considerando también la información que se ha utilizado durante su entrenamiento.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Google Shape;427;g37c5f9335bb_0_367"/>
          <p:cNvSpPr/>
          <p:nvPr/>
        </p:nvSpPr>
        <p:spPr>
          <a:xfrm>
            <a:off x="7888320" y="4606920"/>
            <a:ext cx="23436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34.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8" name="Google Shape;428;g37c5f9335bb_0_367"/>
          <p:cNvSpPr/>
          <p:nvPr/>
        </p:nvSpPr>
        <p:spPr>
          <a:xfrm>
            <a:off x="8611019" y="221050"/>
            <a:ext cx="3015900" cy="5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Prompt  Engineering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" name="Google Shape;429;g37c5f9335bb_0_367"/>
          <p:cNvSpPr txBox="1"/>
          <p:nvPr/>
        </p:nvSpPr>
        <p:spPr>
          <a:xfrm>
            <a:off x="481625" y="6203025"/>
            <a:ext cx="5663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https://modelcards.withgoogle.com/</a:t>
            </a: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0" name="Google Shape;430;g37c5f9335bb_0_36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784625" y="865075"/>
            <a:ext cx="8197600" cy="252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g37c5f9335bb_0_36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145315" y="3434400"/>
            <a:ext cx="4265760" cy="3269301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Google Shape;432;g37c5f9335bb_0_367"/>
          <p:cNvSpPr txBox="1"/>
          <p:nvPr/>
        </p:nvSpPr>
        <p:spPr>
          <a:xfrm>
            <a:off x="2465625" y="3506050"/>
            <a:ext cx="3535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https://huggingface.co/google/gemma-7b</a:t>
            </a: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3" name="Google Shape;433;g37c5f9335bb_0_367"/>
          <p:cNvSpPr/>
          <p:nvPr/>
        </p:nvSpPr>
        <p:spPr>
          <a:xfrm>
            <a:off x="805900" y="4178650"/>
            <a:ext cx="4780800" cy="17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500">
                <a:solidFill>
                  <a:schemeClr val="dk1"/>
                </a:solidFill>
              </a:rPr>
              <a:t>Uno de los grandes debates entre modelos </a:t>
            </a:r>
            <a:r>
              <a:rPr lang="en-US" sz="1500" b="1">
                <a:solidFill>
                  <a:schemeClr val="dk1"/>
                </a:solidFill>
              </a:rPr>
              <a:t>abiertos</a:t>
            </a:r>
            <a:r>
              <a:rPr lang="en-US" sz="1500">
                <a:solidFill>
                  <a:schemeClr val="dk1"/>
                </a:solidFill>
              </a:rPr>
              <a:t> y </a:t>
            </a:r>
            <a:r>
              <a:rPr lang="en-US" sz="1500" b="1">
                <a:solidFill>
                  <a:schemeClr val="dk1"/>
                </a:solidFill>
              </a:rPr>
              <a:t>cerrados</a:t>
            </a:r>
            <a:r>
              <a:rPr lang="en-US" sz="1500">
                <a:solidFill>
                  <a:schemeClr val="dk1"/>
                </a:solidFill>
              </a:rPr>
              <a:t>. (diferencia en el acceso, transparencia y control)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37c5f9335bb_0_354"/>
          <p:cNvSpPr/>
          <p:nvPr/>
        </p:nvSpPr>
        <p:spPr>
          <a:xfrm>
            <a:off x="635075" y="1019525"/>
            <a:ext cx="10442700" cy="21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600">
                <a:solidFill>
                  <a:schemeClr val="dk1"/>
                </a:solidFill>
              </a:rPr>
              <a:t>Esencialmente, todo se reduce a las </a:t>
            </a:r>
            <a:r>
              <a:rPr lang="en-US" sz="1600" b="1">
                <a:solidFill>
                  <a:schemeClr val="dk1"/>
                </a:solidFill>
              </a:rPr>
              <a:t>limitaciones del modelo</a:t>
            </a:r>
            <a:r>
              <a:rPr lang="en-US" sz="1600">
                <a:solidFill>
                  <a:schemeClr val="dk1"/>
                </a:solidFill>
              </a:rPr>
              <a:t>, tanto en su capacidad como en el conocimiento del mundo que ha visto. Por lo tanto, un paso crucial es </a:t>
            </a:r>
            <a:r>
              <a:rPr lang="en-US" sz="1600" b="1">
                <a:solidFill>
                  <a:schemeClr val="dk1"/>
                </a:solidFill>
              </a:rPr>
              <a:t>poder seleccionar el modelo adecuado para la tarea</a:t>
            </a:r>
            <a:r>
              <a:rPr lang="en-US" sz="1600">
                <a:solidFill>
                  <a:schemeClr val="dk1"/>
                </a:solidFill>
              </a:rPr>
              <a:t>.</a:t>
            </a:r>
            <a:endParaRPr sz="2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0" name="Google Shape;440;g37c5f9335bb_0_354"/>
          <p:cNvSpPr/>
          <p:nvPr/>
        </p:nvSpPr>
        <p:spPr>
          <a:xfrm>
            <a:off x="7888320" y="4606920"/>
            <a:ext cx="23436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34.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1" name="Google Shape;441;g37c5f9335bb_0_354"/>
          <p:cNvSpPr/>
          <p:nvPr/>
        </p:nvSpPr>
        <p:spPr>
          <a:xfrm>
            <a:off x="8611019" y="221050"/>
            <a:ext cx="3015900" cy="5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Prompt  Engineering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2" name="Google Shape;442;g37c5f9335bb_0_354"/>
          <p:cNvSpPr txBox="1"/>
          <p:nvPr/>
        </p:nvSpPr>
        <p:spPr>
          <a:xfrm>
            <a:off x="481625" y="6203025"/>
            <a:ext cx="5663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https://lmarena.ai/</a:t>
            </a: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3" name="Google Shape;443;g37c5f9335bb_0_35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848238" y="2598900"/>
            <a:ext cx="9020175" cy="3295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89145b1bbc_0_22"/>
          <p:cNvSpPr/>
          <p:nvPr/>
        </p:nvSpPr>
        <p:spPr>
          <a:xfrm>
            <a:off x="512788" y="886050"/>
            <a:ext cx="5041200" cy="9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1.2 Prompt</a:t>
            </a:r>
            <a:endParaRPr sz="2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52;g389145b1bbc_0_22"/>
          <p:cNvSpPr/>
          <p:nvPr/>
        </p:nvSpPr>
        <p:spPr>
          <a:xfrm>
            <a:off x="8611019" y="221050"/>
            <a:ext cx="3015900" cy="5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LLMs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Google Shape;53;g389145b1bbc_0_22"/>
          <p:cNvSpPr txBox="1"/>
          <p:nvPr/>
        </p:nvSpPr>
        <p:spPr>
          <a:xfrm>
            <a:off x="512800" y="1551425"/>
            <a:ext cx="5286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700" b="0" i="0" u="none" strike="noStrike" cap="non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4" name="Google Shape;54;g389145b1bbc_0_22"/>
          <p:cNvSpPr txBox="1"/>
          <p:nvPr/>
        </p:nvSpPr>
        <p:spPr>
          <a:xfrm>
            <a:off x="828400" y="1551425"/>
            <a:ext cx="10171800" cy="15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-US" sz="1500">
                <a:solidFill>
                  <a:schemeClr val="dk1"/>
                </a:solidFill>
              </a:rPr>
              <a:t>Es la </a:t>
            </a:r>
            <a:r>
              <a:rPr lang="en-US" sz="1500" b="1">
                <a:solidFill>
                  <a:schemeClr val="dk1"/>
                </a:solidFill>
              </a:rPr>
              <a:t>entrada o instrucción</a:t>
            </a:r>
            <a:r>
              <a:rPr lang="en-US" sz="1500">
                <a:solidFill>
                  <a:schemeClr val="dk1"/>
                </a:solidFill>
              </a:rPr>
              <a:t> que le damos a un modelo de IA para que genere una respuesta.</a:t>
            </a:r>
            <a:br>
              <a:rPr lang="en-US" sz="1500">
                <a:solidFill>
                  <a:schemeClr val="dk1"/>
                </a:solidFill>
              </a:rPr>
            </a:br>
            <a:endParaRPr sz="1500">
              <a:solidFill>
                <a:schemeClr val="dk1"/>
              </a:solidFill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-US" sz="1500">
                <a:solidFill>
                  <a:schemeClr val="dk1"/>
                </a:solidFill>
              </a:rPr>
              <a:t>Puede ser una </a:t>
            </a:r>
            <a:r>
              <a:rPr lang="en-US" sz="1500" b="1">
                <a:solidFill>
                  <a:schemeClr val="dk1"/>
                </a:solidFill>
              </a:rPr>
              <a:t>pregunta, orden, descripción o contexto</a:t>
            </a:r>
            <a:r>
              <a:rPr lang="en-US" sz="1500">
                <a:solidFill>
                  <a:schemeClr val="dk1"/>
                </a:solidFill>
              </a:rPr>
              <a:t>.</a:t>
            </a:r>
            <a:br>
              <a:rPr lang="en-US" sz="1500">
                <a:solidFill>
                  <a:schemeClr val="dk1"/>
                </a:solidFill>
              </a:rPr>
            </a:br>
            <a:endParaRPr sz="1500">
              <a:solidFill>
                <a:schemeClr val="dk1"/>
              </a:solidFill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-US" sz="1500">
                <a:solidFill>
                  <a:schemeClr val="dk1"/>
                </a:solidFill>
              </a:rPr>
              <a:t>La </a:t>
            </a:r>
            <a:r>
              <a:rPr lang="en-US" sz="1500" b="1">
                <a:solidFill>
                  <a:schemeClr val="dk1"/>
                </a:solidFill>
              </a:rPr>
              <a:t>calidad y claridad del prompt</a:t>
            </a:r>
            <a:r>
              <a:rPr lang="en-US" sz="1500">
                <a:solidFill>
                  <a:schemeClr val="dk1"/>
                </a:solidFill>
              </a:rPr>
              <a:t> determinan en gran medida la </a:t>
            </a:r>
            <a:r>
              <a:rPr lang="en-US" sz="1500" b="1">
                <a:solidFill>
                  <a:schemeClr val="dk1"/>
                </a:solidFill>
              </a:rPr>
              <a:t>precisión y utilidad</a:t>
            </a:r>
            <a:r>
              <a:rPr lang="en-US" sz="1500">
                <a:solidFill>
                  <a:schemeClr val="dk1"/>
                </a:solidFill>
              </a:rPr>
              <a:t> de la respuesta del modelo.</a:t>
            </a:r>
            <a:endParaRPr sz="1500">
              <a:solidFill>
                <a:schemeClr val="dk1"/>
              </a:solidFill>
            </a:endParaRPr>
          </a:p>
        </p:txBody>
      </p:sp>
      <p:pic>
        <p:nvPicPr>
          <p:cNvPr id="55" name="Google Shape;55;g389145b1bbc_0_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6500" y="3775050"/>
            <a:ext cx="3481051" cy="2322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g389145b1bbc_0_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73075" y="3827475"/>
            <a:ext cx="3560425" cy="2374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g389145b1bbc_0_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59300" y="3868350"/>
            <a:ext cx="3560425" cy="23747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8" name="Google Shape;448;p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12189600" cy="6855480"/>
          </a:xfrm>
          <a:prstGeom prst="rect">
            <a:avLst/>
          </a:prstGeom>
          <a:noFill/>
          <a:ln>
            <a:noFill/>
          </a:ln>
        </p:spPr>
      </p:pic>
      <p:sp>
        <p:nvSpPr>
          <p:cNvPr id="449" name="Google Shape;449;p25"/>
          <p:cNvSpPr/>
          <p:nvPr/>
        </p:nvSpPr>
        <p:spPr>
          <a:xfrm>
            <a:off x="622080" y="0"/>
            <a:ext cx="10945440" cy="5992560"/>
          </a:xfrm>
          <a:prstGeom prst="rect">
            <a:avLst/>
          </a:prstGeom>
          <a:solidFill>
            <a:schemeClr val="lt2">
              <a:alpha val="87450"/>
            </a:schemeClr>
          </a:solidFill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50" name="Google Shape;450;p2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024800" y="1246320"/>
            <a:ext cx="4139640" cy="195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" name="Google Shape;451;p25" descr="Texto&#10;&#10;Descripción generada automáticamente">
            <a:hlinkClick r:id="rId6"/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185080" y="5256360"/>
            <a:ext cx="353160" cy="353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2" name="Google Shape;452;p25" descr="Icono&#10;&#10;Descripción generada automáticamente">
            <a:hlinkClick r:id="rId8"/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5673960" y="5256360"/>
            <a:ext cx="353160" cy="353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3" name="Google Shape;453;p25" descr="Icono&#10;&#10;Descripción generada automáticamente con confianza media">
            <a:hlinkClick r:id="rId10"/>
          </p:cNvPr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6162480" y="5256360"/>
            <a:ext cx="353160" cy="353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4" name="Google Shape;454;p25" descr="Dibujo en blanco y negro&#10;&#10;Descripción generada automáticamente con confianza media">
            <a:hlinkClick r:id="rId12"/>
          </p:cNvPr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6651360" y="5265720"/>
            <a:ext cx="353160" cy="353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5" name="Google Shape;455;p25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33840" y="14040"/>
            <a:ext cx="12172320" cy="685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37c5f9335bb_0_62"/>
          <p:cNvSpPr/>
          <p:nvPr/>
        </p:nvSpPr>
        <p:spPr>
          <a:xfrm>
            <a:off x="1226900" y="1667300"/>
            <a:ext cx="8976300" cy="510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g37c5f9335bb_0_62"/>
          <p:cNvSpPr/>
          <p:nvPr/>
        </p:nvSpPr>
        <p:spPr>
          <a:xfrm>
            <a:off x="624600" y="865075"/>
            <a:ext cx="7986300" cy="68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1.3 Parámetros de los LLMs</a:t>
            </a:r>
            <a:endParaRPr sz="2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g37c5f9335bb_0_62"/>
          <p:cNvSpPr/>
          <p:nvPr/>
        </p:nvSpPr>
        <p:spPr>
          <a:xfrm>
            <a:off x="624600" y="2464275"/>
            <a:ext cx="5394600" cy="30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6" name="Google Shape;66;g37c5f9335bb_0_6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4600" y="2747375"/>
            <a:ext cx="4644250" cy="2526151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g37c5f9335bb_0_62"/>
          <p:cNvSpPr/>
          <p:nvPr/>
        </p:nvSpPr>
        <p:spPr>
          <a:xfrm>
            <a:off x="1519450" y="1744625"/>
            <a:ext cx="8928300" cy="9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chemeClr val="dk1"/>
                </a:solidFill>
              </a:rPr>
              <a:t>Prompt</a:t>
            </a:r>
            <a:r>
              <a:rPr lang="en-US" sz="1500">
                <a:solidFill>
                  <a:schemeClr val="dk1"/>
                </a:solidFill>
              </a:rPr>
              <a:t> (entrada) →  </a:t>
            </a:r>
            <a:r>
              <a:rPr lang="en-US" sz="1500" b="1">
                <a:solidFill>
                  <a:schemeClr val="dk1"/>
                </a:solidFill>
              </a:rPr>
              <a:t>Parámetros</a:t>
            </a:r>
            <a:r>
              <a:rPr lang="en-US" sz="1500">
                <a:solidFill>
                  <a:schemeClr val="dk1"/>
                </a:solidFill>
              </a:rPr>
              <a:t> (ajustes de comportamiento) → </a:t>
            </a:r>
            <a:r>
              <a:rPr lang="en-US" sz="1500" b="1">
                <a:solidFill>
                  <a:schemeClr val="dk1"/>
                </a:solidFill>
              </a:rPr>
              <a:t>Respuesta del modelo</a:t>
            </a:r>
            <a:endParaRPr sz="1500"/>
          </a:p>
        </p:txBody>
      </p:sp>
      <p:sp>
        <p:nvSpPr>
          <p:cNvPr id="68" name="Google Shape;68;g37c5f9335bb_0_62"/>
          <p:cNvSpPr txBox="1"/>
          <p:nvPr/>
        </p:nvSpPr>
        <p:spPr>
          <a:xfrm>
            <a:off x="5484300" y="2181125"/>
            <a:ext cx="6459600" cy="43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chemeClr val="dk1"/>
                </a:solidFill>
              </a:rPr>
              <a:t>Temperatura</a:t>
            </a:r>
            <a:r>
              <a:rPr lang="en-US" sz="1300">
                <a:solidFill>
                  <a:schemeClr val="dk1"/>
                </a:solidFill>
              </a:rPr>
              <a:t> → controla la </a:t>
            </a:r>
            <a:r>
              <a:rPr lang="en-US" sz="1300" b="1">
                <a:solidFill>
                  <a:schemeClr val="dk1"/>
                </a:solidFill>
              </a:rPr>
              <a:t>aleatoriedad</a:t>
            </a:r>
            <a:r>
              <a:rPr lang="en-US" sz="1300">
                <a:solidFill>
                  <a:schemeClr val="dk1"/>
                </a:solidFill>
              </a:rPr>
              <a:t>.</a:t>
            </a:r>
            <a:endParaRPr sz="1300">
              <a:solidFill>
                <a:schemeClr val="dk1"/>
              </a:solidFill>
            </a:endParaRPr>
          </a:p>
          <a:p>
            <a:pPr marL="457200" lvl="0" indent="-311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-US" sz="1300">
                <a:solidFill>
                  <a:schemeClr val="dk1"/>
                </a:solidFill>
              </a:rPr>
              <a:t>Baja = respuestas más predecibles.</a:t>
            </a:r>
            <a:endParaRPr sz="1300">
              <a:solidFill>
                <a:schemeClr val="dk1"/>
              </a:solidFill>
            </a:endParaRPr>
          </a:p>
          <a:p>
            <a:pPr marL="45720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-US" sz="1300">
                <a:solidFill>
                  <a:schemeClr val="dk1"/>
                </a:solidFill>
              </a:rPr>
              <a:t>Alta = más creativas, pero menos consistentes.</a:t>
            </a:r>
            <a:br>
              <a:rPr lang="en-US" sz="1300">
                <a:solidFill>
                  <a:schemeClr val="dk1"/>
                </a:solidFill>
              </a:rPr>
            </a:br>
            <a:endParaRPr sz="13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chemeClr val="dk1"/>
                </a:solidFill>
              </a:rPr>
              <a:t>Top-k / Top-p (nucleus sampling)</a:t>
            </a:r>
            <a:r>
              <a:rPr lang="en-US" sz="1300">
                <a:solidFill>
                  <a:schemeClr val="dk1"/>
                </a:solidFill>
              </a:rPr>
              <a:t> → limitan el conjunto de palabras entre las que el modelo elige.</a:t>
            </a:r>
            <a:endParaRPr sz="1300">
              <a:solidFill>
                <a:schemeClr val="dk1"/>
              </a:solidFill>
            </a:endParaRPr>
          </a:p>
          <a:p>
            <a:pPr marL="457200" lvl="0" indent="-311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-US" sz="1300" i="1">
                <a:solidFill>
                  <a:schemeClr val="dk1"/>
                </a:solidFill>
              </a:rPr>
              <a:t>Top-k</a:t>
            </a:r>
            <a:r>
              <a:rPr lang="en-US" sz="1300">
                <a:solidFill>
                  <a:schemeClr val="dk1"/>
                </a:solidFill>
              </a:rPr>
              <a:t>: elige entre las </a:t>
            </a:r>
            <a:r>
              <a:rPr lang="en-US" sz="1300" b="1">
                <a:solidFill>
                  <a:schemeClr val="dk1"/>
                </a:solidFill>
              </a:rPr>
              <a:t>k más probables</a:t>
            </a:r>
            <a:r>
              <a:rPr lang="en-US" sz="1300">
                <a:solidFill>
                  <a:schemeClr val="dk1"/>
                </a:solidFill>
              </a:rPr>
              <a:t>.</a:t>
            </a:r>
            <a:endParaRPr sz="1300">
              <a:solidFill>
                <a:schemeClr val="dk1"/>
              </a:solidFill>
            </a:endParaRPr>
          </a:p>
          <a:p>
            <a:pPr marL="45720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-US" sz="1300" i="1">
                <a:solidFill>
                  <a:schemeClr val="dk1"/>
                </a:solidFill>
              </a:rPr>
              <a:t>Top-p</a:t>
            </a:r>
            <a:r>
              <a:rPr lang="en-US" sz="1300">
                <a:solidFill>
                  <a:schemeClr val="dk1"/>
                </a:solidFill>
              </a:rPr>
              <a:t>: elige entre las palabras que sumen cierta probabilidad total (ej. 90%).</a:t>
            </a:r>
            <a:br>
              <a:rPr lang="en-US" sz="1300">
                <a:solidFill>
                  <a:schemeClr val="dk1"/>
                </a:solidFill>
              </a:rPr>
            </a:br>
            <a:endParaRPr sz="13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chemeClr val="dk1"/>
                </a:solidFill>
              </a:rPr>
              <a:t>Stop sequence</a:t>
            </a:r>
            <a:r>
              <a:rPr lang="en-US" sz="1300">
                <a:solidFill>
                  <a:schemeClr val="dk1"/>
                </a:solidFill>
              </a:rPr>
              <a:t> → cadenas de texto que indican al modelo dónde </a:t>
            </a:r>
            <a:r>
              <a:rPr lang="en-US" sz="1300" b="1">
                <a:solidFill>
                  <a:schemeClr val="dk1"/>
                </a:solidFill>
              </a:rPr>
              <a:t>detenerse</a:t>
            </a:r>
            <a:r>
              <a:rPr lang="en-US" sz="1300">
                <a:solidFill>
                  <a:schemeClr val="dk1"/>
                </a:solidFill>
              </a:rPr>
              <a:t>.</a:t>
            </a:r>
            <a:endParaRPr sz="1300">
              <a:solidFill>
                <a:schemeClr val="dk1"/>
              </a:solidFill>
            </a:endParaRPr>
          </a:p>
          <a:p>
            <a:pPr marL="457200" lvl="0" indent="-311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-US" sz="1300">
                <a:solidFill>
                  <a:schemeClr val="dk1"/>
                </a:solidFill>
              </a:rPr>
              <a:t>Útil para cortar respuestas demasiado largas o controlar formato.</a:t>
            </a:r>
            <a:br>
              <a:rPr lang="en-US" sz="1300">
                <a:solidFill>
                  <a:schemeClr val="dk1"/>
                </a:solidFill>
              </a:rPr>
            </a:br>
            <a:endParaRPr sz="13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chemeClr val="dk1"/>
                </a:solidFill>
              </a:rPr>
              <a:t>Penalties </a:t>
            </a:r>
            <a:r>
              <a:rPr lang="en-US" sz="1300">
                <a:solidFill>
                  <a:schemeClr val="dk1"/>
                </a:solidFill>
              </a:rPr>
              <a:t>→ penalizan palabras ya usadas para </a:t>
            </a:r>
            <a:r>
              <a:rPr lang="en-US" sz="1300" b="1">
                <a:solidFill>
                  <a:schemeClr val="dk1"/>
                </a:solidFill>
              </a:rPr>
              <a:t>evitar repeticiones</a:t>
            </a:r>
            <a:r>
              <a:rPr lang="en-US" sz="1300">
                <a:solidFill>
                  <a:schemeClr val="dk1"/>
                </a:solidFill>
              </a:rPr>
              <a:t> o forzar más diversidad en la respuesta.</a:t>
            </a:r>
            <a:endParaRPr sz="1300">
              <a:solidFill>
                <a:schemeClr val="dk1"/>
              </a:solidFill>
            </a:endParaRPr>
          </a:p>
        </p:txBody>
      </p:sp>
      <p:sp>
        <p:nvSpPr>
          <p:cNvPr id="69" name="Google Shape;69;g37c5f9335bb_0_62"/>
          <p:cNvSpPr/>
          <p:nvPr/>
        </p:nvSpPr>
        <p:spPr>
          <a:xfrm>
            <a:off x="8611019" y="221050"/>
            <a:ext cx="3015900" cy="5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LLMs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37c5f9335bb_0_305"/>
          <p:cNvSpPr txBox="1"/>
          <p:nvPr/>
        </p:nvSpPr>
        <p:spPr>
          <a:xfrm>
            <a:off x="479800" y="1489150"/>
            <a:ext cx="7204800" cy="10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38100" lvl="0" indent="0" algn="l" rtl="0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 b="0" i="0" u="none" strike="noStrike" cap="none">
                <a:solidFill>
                  <a:srgbClr val="1F1F1F"/>
                </a:solidFill>
                <a:latin typeface="Arial"/>
                <a:ea typeface="Arial"/>
                <a:cs typeface="Arial"/>
                <a:sym typeface="Arial"/>
              </a:rPr>
              <a:t>Los modelos generativos pueden condicionarse para que los resultados sean sobre los temas que preguntamos.</a:t>
            </a:r>
            <a:endParaRPr sz="1500" b="0" i="0" u="none" strike="noStrike" cap="none">
              <a:solidFill>
                <a:srgbClr val="1F1F1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700" b="0" i="0" u="none" strike="noStrike" cap="non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6" name="Google Shape;76;g37c5f9335bb_0_305"/>
          <p:cNvSpPr txBox="1"/>
          <p:nvPr/>
        </p:nvSpPr>
        <p:spPr>
          <a:xfrm>
            <a:off x="416875" y="2182104"/>
            <a:ext cx="5865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https://poloclub.github.io/transformer-explainer/</a:t>
            </a: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7" name="Google Shape;77;g37c5f9335bb_0_30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84600" y="855740"/>
            <a:ext cx="4076452" cy="5820960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g37c5f9335bb_0_305"/>
          <p:cNvSpPr txBox="1"/>
          <p:nvPr/>
        </p:nvSpPr>
        <p:spPr>
          <a:xfrm>
            <a:off x="1341375" y="3683025"/>
            <a:ext cx="4558800" cy="13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38100" lvl="0" indent="0" algn="l" rtl="0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 b="0" i="0" u="none" strike="noStrike" cap="none">
                <a:solidFill>
                  <a:srgbClr val="1F1F1F"/>
                </a:solidFill>
                <a:latin typeface="Arial"/>
                <a:ea typeface="Arial"/>
                <a:cs typeface="Arial"/>
                <a:sym typeface="Arial"/>
              </a:rPr>
              <a:t>Esta pieza de la red es capaz de generar palabra tras palabra, una estructura de texto completa que tiene coherencia interna.</a:t>
            </a:r>
            <a:endParaRPr sz="1500" b="0" i="0" u="none" strike="noStrike" cap="none">
              <a:solidFill>
                <a:srgbClr val="1F1F1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700" b="0" i="0" u="none" strike="noStrike" cap="non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79" name="Google Shape;79;g37c5f9335bb_0_305"/>
          <p:cNvCxnSpPr/>
          <p:nvPr/>
        </p:nvCxnSpPr>
        <p:spPr>
          <a:xfrm rot="10800000" flipH="1">
            <a:off x="5779225" y="1781875"/>
            <a:ext cx="3689100" cy="214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80" name="Google Shape;80;g37c5f9335bb_0_305"/>
          <p:cNvSpPr/>
          <p:nvPr/>
        </p:nvSpPr>
        <p:spPr>
          <a:xfrm>
            <a:off x="9709075" y="855750"/>
            <a:ext cx="2128800" cy="58209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g37c5f9335bb_0_305"/>
          <p:cNvSpPr/>
          <p:nvPr/>
        </p:nvSpPr>
        <p:spPr>
          <a:xfrm>
            <a:off x="8611019" y="137175"/>
            <a:ext cx="3015900" cy="5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LLMs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g37c5f9335bb_0_305"/>
          <p:cNvSpPr/>
          <p:nvPr/>
        </p:nvSpPr>
        <p:spPr>
          <a:xfrm>
            <a:off x="479800" y="802150"/>
            <a:ext cx="5802900" cy="68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1.4 Estructura</a:t>
            </a:r>
            <a:endParaRPr sz="2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g37c5caea859_0_2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84600" y="855740"/>
            <a:ext cx="4076452" cy="582096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g37c5caea859_0_249"/>
          <p:cNvSpPr txBox="1"/>
          <p:nvPr/>
        </p:nvSpPr>
        <p:spPr>
          <a:xfrm>
            <a:off x="2779225" y="3347450"/>
            <a:ext cx="3000000" cy="13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38100" lvl="0" indent="0" algn="l" rtl="0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 b="0" i="0" u="none" strike="noStrike" cap="none">
                <a:solidFill>
                  <a:srgbClr val="1F1F1F"/>
                </a:solidFill>
                <a:latin typeface="Arial"/>
                <a:ea typeface="Arial"/>
                <a:cs typeface="Arial"/>
                <a:sym typeface="Arial"/>
              </a:rPr>
              <a:t>Esta pieza asegura que nuestras instrucciones guíen el resultado.</a:t>
            </a:r>
            <a:endParaRPr sz="1500" b="0" i="0" u="none" strike="noStrike" cap="none">
              <a:solidFill>
                <a:srgbClr val="1F1F1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700" b="0" i="0" u="none" strike="noStrike" cap="non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90" name="Google Shape;90;g37c5caea859_0_249"/>
          <p:cNvCxnSpPr/>
          <p:nvPr/>
        </p:nvCxnSpPr>
        <p:spPr>
          <a:xfrm>
            <a:off x="5779225" y="3929875"/>
            <a:ext cx="1495500" cy="71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91" name="Google Shape;91;g37c5caea859_0_249"/>
          <p:cNvSpPr/>
          <p:nvPr/>
        </p:nvSpPr>
        <p:spPr>
          <a:xfrm>
            <a:off x="7599675" y="2629550"/>
            <a:ext cx="2119200" cy="39543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g37c5caea859_0_249"/>
          <p:cNvSpPr/>
          <p:nvPr/>
        </p:nvSpPr>
        <p:spPr>
          <a:xfrm>
            <a:off x="8642469" y="147650"/>
            <a:ext cx="3015900" cy="5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LLMs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7c5f9335bb_0_71"/>
          <p:cNvSpPr/>
          <p:nvPr/>
        </p:nvSpPr>
        <p:spPr>
          <a:xfrm>
            <a:off x="624600" y="865080"/>
            <a:ext cx="3872100" cy="9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1.5 A probar…!</a:t>
            </a:r>
            <a:endParaRPr sz="2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g37c5f9335bb_0_71"/>
          <p:cNvSpPr/>
          <p:nvPr/>
        </p:nvSpPr>
        <p:spPr>
          <a:xfrm>
            <a:off x="624600" y="1445759"/>
            <a:ext cx="11116500" cy="39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g37c5f9335bb_0_71"/>
          <p:cNvSpPr txBox="1"/>
          <p:nvPr/>
        </p:nvSpPr>
        <p:spPr>
          <a:xfrm>
            <a:off x="5942950" y="935725"/>
            <a:ext cx="6220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https://aistudio.google.com/prompts/new_chat</a:t>
            </a: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1" name="Google Shape;101;g37c5f9335bb_0_7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24600" y="1650325"/>
            <a:ext cx="5318349" cy="3724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g37c5f9335bb_0_7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835825" y="3724751"/>
            <a:ext cx="7018726" cy="28465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3" name="Google Shape;103;g37c5f9335bb_0_71"/>
          <p:cNvCxnSpPr>
            <a:endCxn id="102" idx="0"/>
          </p:cNvCxnSpPr>
          <p:nvPr/>
        </p:nvCxnSpPr>
        <p:spPr>
          <a:xfrm>
            <a:off x="5610388" y="2624951"/>
            <a:ext cx="2734800" cy="1099800"/>
          </a:xfrm>
          <a:prstGeom prst="curvedConnector2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04" name="Google Shape;104;g37c5f9335bb_0_71"/>
          <p:cNvSpPr txBox="1"/>
          <p:nvPr/>
        </p:nvSpPr>
        <p:spPr>
          <a:xfrm>
            <a:off x="6973400" y="222475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Playground</a:t>
            </a:r>
            <a:endParaRPr sz="1400" b="0" i="1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g37c5f9335bb_0_71"/>
          <p:cNvSpPr/>
          <p:nvPr/>
        </p:nvSpPr>
        <p:spPr>
          <a:xfrm>
            <a:off x="8621519" y="168625"/>
            <a:ext cx="3015900" cy="5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LLMs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380aea8c8f7_0_11"/>
          <p:cNvSpPr/>
          <p:nvPr/>
        </p:nvSpPr>
        <p:spPr>
          <a:xfrm>
            <a:off x="624600" y="1445759"/>
            <a:ext cx="11116500" cy="39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g380aea8c8f7_0_11"/>
          <p:cNvSpPr txBox="1"/>
          <p:nvPr/>
        </p:nvSpPr>
        <p:spPr>
          <a:xfrm>
            <a:off x="488275" y="731050"/>
            <a:ext cx="6214200" cy="13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5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>
                <a:solidFill>
                  <a:srgbClr val="1F1F1F"/>
                </a:solidFill>
              </a:rPr>
              <a:t>Permite extraer nuestra configuración una vez lista.</a:t>
            </a:r>
            <a:endParaRPr sz="1500">
              <a:solidFill>
                <a:srgbClr val="1F1F1F"/>
              </a:solidFill>
            </a:endParaRPr>
          </a:p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7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700" b="0" i="0" u="none" strike="noStrike" cap="non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13" name="Google Shape;113;g380aea8c8f7_0_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26675" y="1868600"/>
            <a:ext cx="5644571" cy="4656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g380aea8c8f7_0_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910846" y="1490650"/>
            <a:ext cx="3781818" cy="43423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5" name="Google Shape;115;g380aea8c8f7_0_11"/>
          <p:cNvCxnSpPr/>
          <p:nvPr/>
        </p:nvCxnSpPr>
        <p:spPr>
          <a:xfrm flipH="1">
            <a:off x="7243300" y="1868600"/>
            <a:ext cx="2350200" cy="13485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16" name="Google Shape;116;g380aea8c8f7_0_11"/>
          <p:cNvSpPr/>
          <p:nvPr/>
        </p:nvSpPr>
        <p:spPr>
          <a:xfrm>
            <a:off x="8621519" y="168625"/>
            <a:ext cx="3015900" cy="5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LLMs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Personalizados 15">
      <a:dk1>
        <a:srgbClr val="000000"/>
      </a:dk1>
      <a:lt1>
        <a:srgbClr val="FFFFFF"/>
      </a:lt1>
      <a:dk2>
        <a:srgbClr val="EF3340"/>
      </a:dk2>
      <a:lt2>
        <a:srgbClr val="E7E6E6"/>
      </a:lt2>
      <a:accent1>
        <a:srgbClr val="E8959C"/>
      </a:accent1>
      <a:accent2>
        <a:srgbClr val="641C22"/>
      </a:accent2>
      <a:accent3>
        <a:srgbClr val="7F7F7F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1587</Words>
  <Application>Microsoft Office PowerPoint</Application>
  <PresentationFormat>Panorámica</PresentationFormat>
  <Paragraphs>471</Paragraphs>
  <Slides>40</Slides>
  <Notes>40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40</vt:i4>
      </vt:variant>
    </vt:vector>
  </HeadingPairs>
  <TitlesOfParts>
    <vt:vector size="48" baseType="lpstr">
      <vt:lpstr>Arial</vt:lpstr>
      <vt:lpstr>Times New Roman</vt:lpstr>
      <vt:lpstr>Poppins ExtraBold</vt:lpstr>
      <vt:lpstr>Twentieth Century</vt:lpstr>
      <vt:lpstr>Calibri</vt:lpstr>
      <vt:lpstr>Poppins</vt:lpstr>
      <vt:lpstr>Verdana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X415</dc:creator>
  <cp:lastModifiedBy>X415</cp:lastModifiedBy>
  <cp:revision>1</cp:revision>
  <dcterms:modified xsi:type="dcterms:W3CDTF">2025-10-05T15:34:56Z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18</vt:i4>
  </property>
  <property fmtid="{D5CDD505-2E9C-101B-9397-08002B2CF9AE}" pid="3" name="PresentationFormat">
    <vt:lpwstr>Panorámica</vt:lpwstr>
  </property>
  <property fmtid="{D5CDD505-2E9C-101B-9397-08002B2CF9AE}" pid="4" name="Slides">
    <vt:i4>30</vt:i4>
  </property>
</Properties>
</file>